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handoutMasterIdLst>
    <p:handoutMasterId r:id="rId46"/>
  </p:handoutMasterIdLst>
  <p:sldIdLst>
    <p:sldId id="764" r:id="rId2"/>
    <p:sldId id="869" r:id="rId3"/>
    <p:sldId id="873" r:id="rId4"/>
    <p:sldId id="872" r:id="rId5"/>
    <p:sldId id="874" r:id="rId6"/>
    <p:sldId id="875" r:id="rId7"/>
    <p:sldId id="876" r:id="rId8"/>
    <p:sldId id="877" r:id="rId9"/>
    <p:sldId id="878" r:id="rId10"/>
    <p:sldId id="879" r:id="rId11"/>
    <p:sldId id="880" r:id="rId12"/>
    <p:sldId id="881" r:id="rId13"/>
    <p:sldId id="882" r:id="rId14"/>
    <p:sldId id="883" r:id="rId15"/>
    <p:sldId id="884" r:id="rId16"/>
    <p:sldId id="885" r:id="rId17"/>
    <p:sldId id="886" r:id="rId18"/>
    <p:sldId id="887" r:id="rId19"/>
    <p:sldId id="888" r:id="rId20"/>
    <p:sldId id="889" r:id="rId21"/>
    <p:sldId id="890" r:id="rId22"/>
    <p:sldId id="891" r:id="rId23"/>
    <p:sldId id="893" r:id="rId24"/>
    <p:sldId id="892" r:id="rId25"/>
    <p:sldId id="894" r:id="rId26"/>
    <p:sldId id="895" r:id="rId27"/>
    <p:sldId id="896" r:id="rId28"/>
    <p:sldId id="897" r:id="rId29"/>
    <p:sldId id="898" r:id="rId30"/>
    <p:sldId id="899" r:id="rId31"/>
    <p:sldId id="900" r:id="rId32"/>
    <p:sldId id="901" r:id="rId33"/>
    <p:sldId id="902" r:id="rId34"/>
    <p:sldId id="903" r:id="rId35"/>
    <p:sldId id="904" r:id="rId36"/>
    <p:sldId id="905" r:id="rId37"/>
    <p:sldId id="906" r:id="rId38"/>
    <p:sldId id="907" r:id="rId39"/>
    <p:sldId id="912" r:id="rId40"/>
    <p:sldId id="908" r:id="rId41"/>
    <p:sldId id="914" r:id="rId42"/>
    <p:sldId id="913" r:id="rId43"/>
    <p:sldId id="911" r:id="rId44"/>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F7A679"/>
    <a:srgbClr val="F3732D"/>
    <a:srgbClr val="EC5D0E"/>
    <a:srgbClr val="FC8E70"/>
    <a:srgbClr val="FA4616"/>
    <a:srgbClr val="E13405"/>
    <a:srgbClr val="0021A5"/>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5" autoAdjust="0"/>
    <p:restoredTop sz="86257" autoAdjust="0"/>
  </p:normalViewPr>
  <p:slideViewPr>
    <p:cSldViewPr snapToGrid="0" showGuides="1">
      <p:cViewPr varScale="1">
        <p:scale>
          <a:sx n="55" d="100"/>
          <a:sy n="55" d="100"/>
        </p:scale>
        <p:origin x="1240" y="48"/>
      </p:cViewPr>
      <p:guideLst>
        <p:guide orient="horz" pos="2184"/>
        <p:guide pos="3840"/>
      </p:guideLst>
    </p:cSldViewPr>
  </p:slideViewPr>
  <p:outlineViewPr>
    <p:cViewPr>
      <p:scale>
        <a:sx n="33" d="100"/>
        <a:sy n="33" d="100"/>
      </p:scale>
      <p:origin x="0" y="21004"/>
    </p:cViewPr>
  </p:outlineViewPr>
  <p:notesTextViewPr>
    <p:cViewPr>
      <p:scale>
        <a:sx n="125" d="100"/>
        <a:sy n="125" d="100"/>
      </p:scale>
      <p:origin x="0" y="0"/>
    </p:cViewPr>
  </p:notesTextViewPr>
  <p:sorterViewPr>
    <p:cViewPr>
      <p:scale>
        <a:sx n="33" d="100"/>
        <a:sy n="33"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r>
              <a:rPr lang="en-US"/>
              <a:t>IEEE IEDM 2014 - Invited Talk on "2D NEMS"</a:t>
            </a: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43DC5B3B-F84B-4871-A317-B4F048E092FF}" type="datetimeFigureOut">
              <a:rPr lang="en-US" smtClean="0"/>
              <a:pPr/>
              <a:t>3/30/2022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r>
              <a:rPr lang="en-US"/>
              <a:t>(C) Philip Feng - Case School of Engineering | 2014</a:t>
            </a: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430DB1AB-246A-4B02-A6FC-9226F2E72353}" type="slidenum">
              <a:rPr lang="en-US" smtClean="0"/>
              <a:pPr/>
              <a:t>‹#›</a:t>
            </a:fld>
            <a:endParaRPr lang="en-US"/>
          </a:p>
        </p:txBody>
      </p:sp>
    </p:spTree>
    <p:extLst>
      <p:ext uri="{BB962C8B-B14F-4D97-AF65-F5344CB8AC3E}">
        <p14:creationId xmlns:p14="http://schemas.microsoft.com/office/powerpoint/2010/main" val="3739906853"/>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15:10:50.956"/>
    </inkml:context>
    <inkml:brush xml:id="br0">
      <inkml:brushProperty name="width" value="0.025" units="cm"/>
      <inkml:brushProperty name="height" value="0.025" units="cm"/>
    </inkml:brush>
  </inkml:definitions>
  <inkml:trace contextRef="#ctx0" brushRef="#br0">0 0 24575,'8'0'0,"10"0"0,9 0 0,9 0 0,4 0 0,4 0 0,2 0 0,1 0 0,-1 0 0,1 0 0,-9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15:10:55.933"/>
    </inkml:context>
    <inkml:brush xml:id="br0">
      <inkml:brushProperty name="width" value="0.025" units="cm"/>
      <inkml:brushProperty name="height" value="0.025" units="cm"/>
    </inkml:brush>
  </inkml:definitions>
  <inkml:trace contextRef="#ctx0" brushRef="#br0">1 0 24575,'7'0'0,"11"0"0,9 0 0,8 0 0,5 0 0,4 0 0,2 0 0,1 0 0,-1 0 0,0 0 0,-7 8 0,-4 2 0,0 0 0,2-2 0,-5-3-8191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fontAlgn="auto">
              <a:spcBef>
                <a:spcPts val="0"/>
              </a:spcBef>
              <a:spcAft>
                <a:spcPts val="0"/>
              </a:spcAft>
              <a:defRPr sz="1200">
                <a:latin typeface="+mn-lt"/>
              </a:defRPr>
            </a:lvl1pPr>
          </a:lstStyle>
          <a:p>
            <a:pPr>
              <a:defRPr/>
            </a:pPr>
            <a:r>
              <a:rPr lang="en-US"/>
              <a:t>IEEE IEDM 2014 - Invited Talk on "2D NEMS"</a:t>
            </a:r>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fontAlgn="auto">
              <a:spcBef>
                <a:spcPts val="0"/>
              </a:spcBef>
              <a:spcAft>
                <a:spcPts val="0"/>
              </a:spcAft>
              <a:defRPr sz="1200">
                <a:latin typeface="+mn-lt"/>
              </a:defRPr>
            </a:lvl1pPr>
          </a:lstStyle>
          <a:p>
            <a:pPr>
              <a:defRPr/>
            </a:pPr>
            <a:fld id="{11F01AA0-4CA9-488E-BF23-912A93089C9F}" type="datetimeFigureOut">
              <a:rPr lang="en-US"/>
              <a:pPr>
                <a:defRPr/>
              </a:pPr>
              <a:t>3/30/2022</a:t>
            </a:fld>
            <a:endParaRPr lang="en-US"/>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fontAlgn="auto">
              <a:spcBef>
                <a:spcPts val="0"/>
              </a:spcBef>
              <a:spcAft>
                <a:spcPts val="0"/>
              </a:spcAft>
              <a:defRPr sz="1200">
                <a:latin typeface="+mn-lt"/>
              </a:defRPr>
            </a:lvl1pPr>
          </a:lstStyle>
          <a:p>
            <a:pPr>
              <a:defRPr/>
            </a:pPr>
            <a:r>
              <a:rPr lang="en-US"/>
              <a:t>(C) Philip Feng - Case School of Engineering | 2014</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fontAlgn="auto">
              <a:spcBef>
                <a:spcPts val="0"/>
              </a:spcBef>
              <a:spcAft>
                <a:spcPts val="0"/>
              </a:spcAft>
              <a:defRPr sz="1200">
                <a:latin typeface="+mn-lt"/>
              </a:defRPr>
            </a:lvl1pPr>
          </a:lstStyle>
          <a:p>
            <a:pPr>
              <a:defRPr/>
            </a:pPr>
            <a:fld id="{C3158527-1532-49B2-92C7-432DCE85485E}" type="slidenum">
              <a:rPr lang="en-US"/>
              <a:pPr>
                <a:defRPr/>
              </a:pPr>
              <a:t>‹#›</a:t>
            </a:fld>
            <a:endParaRPr lang="en-US"/>
          </a:p>
        </p:txBody>
      </p:sp>
    </p:spTree>
    <p:extLst>
      <p:ext uri="{BB962C8B-B14F-4D97-AF65-F5344CB8AC3E}">
        <p14:creationId xmlns:p14="http://schemas.microsoft.com/office/powerpoint/2010/main" val="863431889"/>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IEEE IEDM 2014 - Invited Talk on "2D NEMS"</a:t>
            </a:r>
          </a:p>
        </p:txBody>
      </p:sp>
      <p:sp>
        <p:nvSpPr>
          <p:cNvPr id="5" name="Date Placeholder 4"/>
          <p:cNvSpPr>
            <a:spLocks noGrp="1"/>
          </p:cNvSpPr>
          <p:nvPr>
            <p:ph type="dt" idx="11"/>
          </p:nvPr>
        </p:nvSpPr>
        <p:spPr/>
        <p:txBody>
          <a:bodyPr/>
          <a:lstStyle/>
          <a:p>
            <a:pPr>
              <a:defRPr/>
            </a:pPr>
            <a:fld id="{3B676A4F-8D35-49B9-9C9E-6487FF3915D2}" type="datetime1">
              <a:rPr lang="en-US" smtClean="0"/>
              <a:pPr>
                <a:defRPr/>
              </a:pPr>
              <a:t>3/30/2022</a:t>
            </a:fld>
            <a:endParaRPr lang="en-US"/>
          </a:p>
        </p:txBody>
      </p:sp>
      <p:sp>
        <p:nvSpPr>
          <p:cNvPr id="6" name="Footer Placeholder 5"/>
          <p:cNvSpPr>
            <a:spLocks noGrp="1"/>
          </p:cNvSpPr>
          <p:nvPr>
            <p:ph type="ftr" sz="quarter" idx="12"/>
          </p:nvPr>
        </p:nvSpPr>
        <p:spPr/>
        <p:txBody>
          <a:bodyPr/>
          <a:lstStyle/>
          <a:p>
            <a:pPr>
              <a:defRPr/>
            </a:pPr>
            <a:r>
              <a:rPr lang="en-US"/>
              <a:t>(C) Philip Feng - Case School of Engineering | 2014</a:t>
            </a:r>
          </a:p>
        </p:txBody>
      </p:sp>
      <p:sp>
        <p:nvSpPr>
          <p:cNvPr id="7" name="Slide Number Placeholder 6"/>
          <p:cNvSpPr>
            <a:spLocks noGrp="1"/>
          </p:cNvSpPr>
          <p:nvPr>
            <p:ph type="sldNum" sz="quarter" idx="13"/>
          </p:nvPr>
        </p:nvSpPr>
        <p:spPr/>
        <p:txBody>
          <a:bodyPr/>
          <a:lstStyle/>
          <a:p>
            <a:pPr>
              <a:defRPr/>
            </a:pPr>
            <a:fld id="{C3158527-1532-49B2-92C7-432DCE85485E}" type="slidenum">
              <a:rPr lang="en-US" smtClean="0"/>
              <a:pPr>
                <a:defRPr/>
              </a:pPr>
              <a:t>1</a:t>
            </a:fld>
            <a:endParaRPr lang="en-US"/>
          </a:p>
        </p:txBody>
      </p:sp>
    </p:spTree>
    <p:extLst>
      <p:ext uri="{BB962C8B-B14F-4D97-AF65-F5344CB8AC3E}">
        <p14:creationId xmlns:p14="http://schemas.microsoft.com/office/powerpoint/2010/main" val="1987726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IEEE IEDM 2014 - Invited Talk on "2D NEMS"</a:t>
            </a:r>
          </a:p>
        </p:txBody>
      </p:sp>
      <p:sp>
        <p:nvSpPr>
          <p:cNvPr id="5" name="Date Placeholder 4"/>
          <p:cNvSpPr>
            <a:spLocks noGrp="1"/>
          </p:cNvSpPr>
          <p:nvPr>
            <p:ph type="dt" idx="1"/>
          </p:nvPr>
        </p:nvSpPr>
        <p:spPr/>
        <p:txBody>
          <a:bodyPr/>
          <a:lstStyle/>
          <a:p>
            <a:pPr>
              <a:defRPr/>
            </a:pPr>
            <a:fld id="{847F6A1A-09F2-4E43-951C-36B75F737680}" type="datetime1">
              <a:rPr lang="en-US" smtClean="0"/>
              <a:t>3/30/2022</a:t>
            </a:fld>
            <a:endParaRPr lang="en-US"/>
          </a:p>
        </p:txBody>
      </p:sp>
      <p:sp>
        <p:nvSpPr>
          <p:cNvPr id="6" name="Footer Placeholder 5"/>
          <p:cNvSpPr>
            <a:spLocks noGrp="1"/>
          </p:cNvSpPr>
          <p:nvPr>
            <p:ph type="ftr" sz="quarter" idx="4"/>
          </p:nvPr>
        </p:nvSpPr>
        <p:spPr/>
        <p:txBody>
          <a:bodyPr/>
          <a:lstStyle/>
          <a:p>
            <a:pPr>
              <a:defRPr/>
            </a:pPr>
            <a:r>
              <a:rPr lang="en-US"/>
              <a:t>(C) Philip Feng - Case School of Engineering | 2014</a:t>
            </a:r>
          </a:p>
        </p:txBody>
      </p:sp>
      <p:sp>
        <p:nvSpPr>
          <p:cNvPr id="7" name="Slide Number Placeholder 6"/>
          <p:cNvSpPr>
            <a:spLocks noGrp="1"/>
          </p:cNvSpPr>
          <p:nvPr>
            <p:ph type="sldNum" sz="quarter" idx="5"/>
          </p:nvPr>
        </p:nvSpPr>
        <p:spPr/>
        <p:txBody>
          <a:bodyPr/>
          <a:lstStyle/>
          <a:p>
            <a:pPr>
              <a:defRPr/>
            </a:pPr>
            <a:fld id="{C3158527-1532-49B2-92C7-432DCE85485E}" type="slidenum">
              <a:rPr lang="en-US" smtClean="0"/>
              <a:pPr>
                <a:defRPr/>
              </a:pPr>
              <a:t>37</a:t>
            </a:fld>
            <a:endParaRPr lang="en-US"/>
          </a:p>
        </p:txBody>
      </p:sp>
    </p:spTree>
    <p:extLst>
      <p:ext uri="{BB962C8B-B14F-4D97-AF65-F5344CB8AC3E}">
        <p14:creationId xmlns:p14="http://schemas.microsoft.com/office/powerpoint/2010/main" val="2708576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IEEE IEDM 2014 - Invited Talk on "2D NEMS"</a:t>
            </a: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 Philip Feng - Case School of Engineering | 2014</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279DE-62DD-4781-A5C9-68AF8AA6FA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B1737-B648-4F0E-ADC5-03F07C29E3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576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IEEE IEDM 2014 - Invited Talk on "2D NEMS"</a:t>
            </a: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 Philip Feng - Case School of Engineering | 2014</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279DE-62DD-4781-A5C9-68AF8AA6FA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B1737-B648-4F0E-ADC5-03F07C29E3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884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IEEE IEDM 2014 - Invited Talk on "2D NEMS"</a:t>
            </a: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 Philip Feng - Case School of Engineering | 2014</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279DE-62DD-4781-A5C9-68AF8AA6FA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B1737-B648-4F0E-ADC5-03F07C29E3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3938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IEEE IEDM 2014 - Invited Talk on "2D NEMS"</a:t>
            </a: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 Philip Feng - Case School of Engineering | 2014</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279DE-62DD-4781-A5C9-68AF8AA6FA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B1737-B648-4F0E-ADC5-03F07C29E3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94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IEEE IEDM 2014 - Invited Talk on "2D NEMS"</a:t>
            </a: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 Philip Feng - Case School of Engineering | 2014</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279DE-62DD-4781-A5C9-68AF8AA6FA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B1737-B648-4F0E-ADC5-03F07C29E3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094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IEEE IEDM 2014 - Invited Talk on "2D NEMS"</a:t>
            </a: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 Philip Feng - Case School of Engineering | 2014</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279DE-62DD-4781-A5C9-68AF8AA6FA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B1737-B648-4F0E-ADC5-03F07C29E3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9582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IEEE IEDM 2014 - Invited Talk on "2D NEMS"</a:t>
            </a:r>
          </a:p>
        </p:txBody>
      </p:sp>
      <p:sp>
        <p:nvSpPr>
          <p:cNvPr id="5" name="Date Placeholder 4"/>
          <p:cNvSpPr>
            <a:spLocks noGrp="1"/>
          </p:cNvSpPr>
          <p:nvPr>
            <p:ph type="dt" idx="1"/>
          </p:nvPr>
        </p:nvSpPr>
        <p:spPr/>
        <p:txBody>
          <a:bodyPr/>
          <a:lstStyle/>
          <a:p>
            <a:pPr>
              <a:defRPr/>
            </a:pPr>
            <a:fld id="{20F5A573-620F-431D-A044-62F2346048D3}" type="datetime1">
              <a:rPr lang="en-US" smtClean="0"/>
              <a:t>3/30/2022</a:t>
            </a:fld>
            <a:endParaRPr lang="en-US"/>
          </a:p>
        </p:txBody>
      </p:sp>
      <p:sp>
        <p:nvSpPr>
          <p:cNvPr id="6" name="Footer Placeholder 5"/>
          <p:cNvSpPr>
            <a:spLocks noGrp="1"/>
          </p:cNvSpPr>
          <p:nvPr>
            <p:ph type="ftr" sz="quarter" idx="4"/>
          </p:nvPr>
        </p:nvSpPr>
        <p:spPr/>
        <p:txBody>
          <a:bodyPr/>
          <a:lstStyle/>
          <a:p>
            <a:pPr>
              <a:defRPr/>
            </a:pPr>
            <a:r>
              <a:rPr lang="en-US"/>
              <a:t>(C) Philip Feng - Case School of Engineering | 2014</a:t>
            </a:r>
          </a:p>
        </p:txBody>
      </p:sp>
      <p:sp>
        <p:nvSpPr>
          <p:cNvPr id="7" name="Slide Number Placeholder 6"/>
          <p:cNvSpPr>
            <a:spLocks noGrp="1"/>
          </p:cNvSpPr>
          <p:nvPr>
            <p:ph type="sldNum" sz="quarter" idx="5"/>
          </p:nvPr>
        </p:nvSpPr>
        <p:spPr/>
        <p:txBody>
          <a:bodyPr/>
          <a:lstStyle/>
          <a:p>
            <a:pPr>
              <a:defRPr/>
            </a:pPr>
            <a:fld id="{C3158527-1532-49B2-92C7-432DCE85485E}" type="slidenum">
              <a:rPr lang="en-US" smtClean="0"/>
              <a:pPr>
                <a:defRPr/>
              </a:pPr>
              <a:t>33</a:t>
            </a:fld>
            <a:endParaRPr lang="en-US"/>
          </a:p>
        </p:txBody>
      </p:sp>
    </p:spTree>
    <p:extLst>
      <p:ext uri="{BB962C8B-B14F-4D97-AF65-F5344CB8AC3E}">
        <p14:creationId xmlns:p14="http://schemas.microsoft.com/office/powerpoint/2010/main" val="102693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IEEE IEDM 2014 - Invited Talk on "2D NEMS"</a:t>
            </a:r>
          </a:p>
        </p:txBody>
      </p:sp>
      <p:sp>
        <p:nvSpPr>
          <p:cNvPr id="5" name="Date Placeholder 4"/>
          <p:cNvSpPr>
            <a:spLocks noGrp="1"/>
          </p:cNvSpPr>
          <p:nvPr>
            <p:ph type="dt" idx="1"/>
          </p:nvPr>
        </p:nvSpPr>
        <p:spPr/>
        <p:txBody>
          <a:bodyPr/>
          <a:lstStyle/>
          <a:p>
            <a:pPr>
              <a:defRPr/>
            </a:pPr>
            <a:fld id="{847F6A1A-09F2-4E43-951C-36B75F737680}" type="datetime1">
              <a:rPr lang="en-US" smtClean="0"/>
              <a:t>3/30/2022</a:t>
            </a:fld>
            <a:endParaRPr lang="en-US"/>
          </a:p>
        </p:txBody>
      </p:sp>
      <p:sp>
        <p:nvSpPr>
          <p:cNvPr id="6" name="Footer Placeholder 5"/>
          <p:cNvSpPr>
            <a:spLocks noGrp="1"/>
          </p:cNvSpPr>
          <p:nvPr>
            <p:ph type="ftr" sz="quarter" idx="4"/>
          </p:nvPr>
        </p:nvSpPr>
        <p:spPr/>
        <p:txBody>
          <a:bodyPr/>
          <a:lstStyle/>
          <a:p>
            <a:pPr>
              <a:defRPr/>
            </a:pPr>
            <a:r>
              <a:rPr lang="en-US"/>
              <a:t>(C) Philip Feng - Case School of Engineering | 2014</a:t>
            </a:r>
          </a:p>
        </p:txBody>
      </p:sp>
      <p:sp>
        <p:nvSpPr>
          <p:cNvPr id="7" name="Slide Number Placeholder 6"/>
          <p:cNvSpPr>
            <a:spLocks noGrp="1"/>
          </p:cNvSpPr>
          <p:nvPr>
            <p:ph type="sldNum" sz="quarter" idx="5"/>
          </p:nvPr>
        </p:nvSpPr>
        <p:spPr/>
        <p:txBody>
          <a:bodyPr/>
          <a:lstStyle/>
          <a:p>
            <a:pPr>
              <a:defRPr/>
            </a:pPr>
            <a:fld id="{C3158527-1532-49B2-92C7-432DCE85485E}" type="slidenum">
              <a:rPr lang="en-US" smtClean="0"/>
              <a:pPr>
                <a:defRPr/>
              </a:pPr>
              <a:t>35</a:t>
            </a:fld>
            <a:endParaRPr lang="en-US"/>
          </a:p>
        </p:txBody>
      </p:sp>
    </p:spTree>
    <p:extLst>
      <p:ext uri="{BB962C8B-B14F-4D97-AF65-F5344CB8AC3E}">
        <p14:creationId xmlns:p14="http://schemas.microsoft.com/office/powerpoint/2010/main" val="3906799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IEEE IEDM 2014 - Invited Talk on "2D NEMS"</a:t>
            </a:r>
          </a:p>
        </p:txBody>
      </p:sp>
      <p:sp>
        <p:nvSpPr>
          <p:cNvPr id="5" name="Date Placeholder 4"/>
          <p:cNvSpPr>
            <a:spLocks noGrp="1"/>
          </p:cNvSpPr>
          <p:nvPr>
            <p:ph type="dt" idx="1"/>
          </p:nvPr>
        </p:nvSpPr>
        <p:spPr/>
        <p:txBody>
          <a:bodyPr/>
          <a:lstStyle/>
          <a:p>
            <a:pPr>
              <a:defRPr/>
            </a:pPr>
            <a:fld id="{847F6A1A-09F2-4E43-951C-36B75F737680}" type="datetime1">
              <a:rPr lang="en-US" smtClean="0"/>
              <a:t>3/30/2022</a:t>
            </a:fld>
            <a:endParaRPr lang="en-US"/>
          </a:p>
        </p:txBody>
      </p:sp>
      <p:sp>
        <p:nvSpPr>
          <p:cNvPr id="6" name="Footer Placeholder 5"/>
          <p:cNvSpPr>
            <a:spLocks noGrp="1"/>
          </p:cNvSpPr>
          <p:nvPr>
            <p:ph type="ftr" sz="quarter" idx="4"/>
          </p:nvPr>
        </p:nvSpPr>
        <p:spPr/>
        <p:txBody>
          <a:bodyPr/>
          <a:lstStyle/>
          <a:p>
            <a:pPr>
              <a:defRPr/>
            </a:pPr>
            <a:r>
              <a:rPr lang="en-US"/>
              <a:t>(C) Philip Feng - Case School of Engineering | 2014</a:t>
            </a:r>
          </a:p>
        </p:txBody>
      </p:sp>
      <p:sp>
        <p:nvSpPr>
          <p:cNvPr id="7" name="Slide Number Placeholder 6"/>
          <p:cNvSpPr>
            <a:spLocks noGrp="1"/>
          </p:cNvSpPr>
          <p:nvPr>
            <p:ph type="sldNum" sz="quarter" idx="5"/>
          </p:nvPr>
        </p:nvSpPr>
        <p:spPr/>
        <p:txBody>
          <a:bodyPr/>
          <a:lstStyle/>
          <a:p>
            <a:pPr>
              <a:defRPr/>
            </a:pPr>
            <a:fld id="{C3158527-1532-49B2-92C7-432DCE85485E}" type="slidenum">
              <a:rPr lang="en-US" smtClean="0"/>
              <a:pPr>
                <a:defRPr/>
              </a:pPr>
              <a:t>36</a:t>
            </a:fld>
            <a:endParaRPr lang="en-US"/>
          </a:p>
        </p:txBody>
      </p:sp>
    </p:spTree>
    <p:extLst>
      <p:ext uri="{BB962C8B-B14F-4D97-AF65-F5344CB8AC3E}">
        <p14:creationId xmlns:p14="http://schemas.microsoft.com/office/powerpoint/2010/main" val="2252434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11867" y="3886200"/>
            <a:ext cx="8534400" cy="1752600"/>
          </a:xfrm>
        </p:spPr>
        <p:txBody>
          <a:bodyPr>
            <a:normAutofit/>
          </a:bodyPr>
          <a:lstStyle>
            <a:lvl1pPr marL="0" indent="0" algn="ctr">
              <a:buClr>
                <a:srgbClr val="CC0066"/>
              </a:buClr>
              <a:buFontTx/>
              <a:buBlip>
                <a:blip r:embed="rId2"/>
              </a:buBlip>
              <a:defRPr sz="2800" i="1">
                <a:solidFill>
                  <a:srgbClr val="0000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Slide Number Placeholder 5"/>
          <p:cNvSpPr>
            <a:spLocks noGrp="1"/>
          </p:cNvSpPr>
          <p:nvPr>
            <p:ph type="sldNum" sz="quarter" idx="11"/>
          </p:nvPr>
        </p:nvSpPr>
        <p:spPr/>
        <p:txBody>
          <a:bodyPr/>
          <a:lstStyle>
            <a:lvl1pPr>
              <a:defRPr/>
            </a:lvl1pPr>
          </a:lstStyle>
          <a:p>
            <a:pPr>
              <a:defRPr/>
            </a:pPr>
            <a:fld id="{AB51A626-A899-40A7-8FED-CCE2D50907F4}"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3" name="Content Placeholder 2"/>
          <p:cNvSpPr>
            <a:spLocks noGrp="1"/>
          </p:cNvSpPr>
          <p:nvPr>
            <p:ph idx="1"/>
          </p:nvPr>
        </p:nvSpPr>
        <p:spPr/>
        <p:txBody>
          <a:bodyPr/>
          <a:lstStyle>
            <a:lvl1pPr>
              <a:defRPr sz="3000"/>
            </a:lvl1pPr>
            <a:lvl2pPr>
              <a:defRPr sz="2600"/>
            </a:lvl2pPr>
            <a:lvl3pPr>
              <a:defRPr sz="2400"/>
            </a:lvl3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1"/>
          </p:nvPr>
        </p:nvSpPr>
        <p:spPr/>
        <p:txBody>
          <a:bodyPr/>
          <a:lstStyle>
            <a:lvl1pPr>
              <a:defRPr/>
            </a:lvl1pPr>
          </a:lstStyle>
          <a:p>
            <a:pPr>
              <a:defRPr/>
            </a:pPr>
            <a:fld id="{4F9D7B55-045A-4EBE-B10E-8672B131D2B5}"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6193" y="274521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16193" y="1245026"/>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1"/>
          </p:nvPr>
        </p:nvSpPr>
        <p:spPr/>
        <p:txBody>
          <a:bodyPr/>
          <a:lstStyle>
            <a:lvl1pPr>
              <a:defRPr/>
            </a:lvl1pPr>
          </a:lstStyle>
          <a:p>
            <a:pPr>
              <a:defRPr/>
            </a:pPr>
            <a:fld id="{7ECF7D47-7398-4810-A36C-C8173230302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3" name="Content Placeholder 2"/>
          <p:cNvSpPr>
            <a:spLocks noGrp="1"/>
          </p:cNvSpPr>
          <p:nvPr>
            <p:ph sz="half" idx="1"/>
          </p:nvPr>
        </p:nvSpPr>
        <p:spPr>
          <a:xfrm>
            <a:off x="234475" y="800127"/>
            <a:ext cx="5852160" cy="5943600"/>
          </a:xfrm>
        </p:spPr>
        <p:txBody>
          <a:bodyPr/>
          <a:lstStyle>
            <a:lvl1pPr>
              <a:defRPr sz="30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2096" y="800127"/>
            <a:ext cx="5852160" cy="5943600"/>
          </a:xfrm>
        </p:spPr>
        <p:txBody>
          <a:bodyPr/>
          <a:lstStyle>
            <a:lvl1pPr>
              <a:defRPr sz="30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1"/>
          </p:nvPr>
        </p:nvSpPr>
        <p:spPr/>
        <p:txBody>
          <a:bodyPr/>
          <a:lstStyle>
            <a:lvl1pPr>
              <a:defRPr/>
            </a:lvl1pPr>
          </a:lstStyle>
          <a:p>
            <a:pPr>
              <a:defRPr/>
            </a:pPr>
            <a:fld id="{C1CB606F-946A-4E92-843A-6F4DCBD4E79E}"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37067" y="888274"/>
            <a:ext cx="11704320" cy="274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243837" y="3749040"/>
            <a:ext cx="11704320" cy="274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1"/>
          </p:nvPr>
        </p:nvSpPr>
        <p:spPr>
          <a:xfrm>
            <a:off x="10955867" y="6610350"/>
            <a:ext cx="1219200" cy="228600"/>
          </a:xfrm>
        </p:spPr>
        <p:txBody>
          <a:bodyPr/>
          <a:lstStyle>
            <a:lvl1pPr>
              <a:defRPr/>
            </a:lvl1pPr>
          </a:lstStyle>
          <a:p>
            <a:pPr>
              <a:defRPr/>
            </a:pPr>
            <a:fld id="{D4B78AE3-E192-4404-90DD-978E1C51201D}"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222752" y="805377"/>
            <a:ext cx="585216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22752" y="1445139"/>
            <a:ext cx="5852160" cy="5303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87863" y="805377"/>
            <a:ext cx="585216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87863" y="1445139"/>
            <a:ext cx="5852160" cy="5303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p:txBody>
          <a:bodyPr/>
          <a:lstStyle>
            <a:lvl1pPr>
              <a:defRPr/>
            </a:lvl1pPr>
          </a:lstStyle>
          <a:p>
            <a:pPr>
              <a:defRPr/>
            </a:pPr>
            <a:fld id="{ED241435-FF75-40AA-A460-AB5D2120C17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a:lvl1pPr>
          </a:lstStyle>
          <a:p>
            <a:pPr>
              <a:defRPr/>
            </a:pPr>
            <a:fld id="{28228152-DD18-43BB-AA01-D4E6C4A7BC2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pPr>
              <a:defRPr/>
            </a:pPr>
            <a:fld id="{B8244EBE-D5DC-4165-89F9-5DB6D02F4044}"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78" name="Title Placeholder 1"/>
          <p:cNvSpPr>
            <a:spLocks noGrp="1"/>
          </p:cNvSpPr>
          <p:nvPr>
            <p:ph type="title"/>
          </p:nvPr>
        </p:nvSpPr>
        <p:spPr bwMode="auto">
          <a:xfrm>
            <a:off x="237067" y="81048"/>
            <a:ext cx="11705167"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4579" name="Text Placeholder 2"/>
          <p:cNvSpPr>
            <a:spLocks noGrp="1"/>
          </p:cNvSpPr>
          <p:nvPr>
            <p:ph type="body" idx="1"/>
          </p:nvPr>
        </p:nvSpPr>
        <p:spPr bwMode="auto">
          <a:xfrm>
            <a:off x="237067" y="797176"/>
            <a:ext cx="11705167" cy="594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6" name="Slide Number Placeholder 5"/>
          <p:cNvSpPr>
            <a:spLocks noGrp="1"/>
          </p:cNvSpPr>
          <p:nvPr>
            <p:ph type="sldNum" sz="quarter" idx="4"/>
          </p:nvPr>
        </p:nvSpPr>
        <p:spPr>
          <a:xfrm>
            <a:off x="10962379" y="6623050"/>
            <a:ext cx="1219200" cy="228600"/>
          </a:xfrm>
          <a:prstGeom prst="rect">
            <a:avLst/>
          </a:prstGeom>
        </p:spPr>
        <p:txBody>
          <a:bodyPr vert="horz" lIns="91440" tIns="45720" rIns="91440" bIns="45720" rtlCol="0" anchor="ctr"/>
          <a:lstStyle>
            <a:lvl1pPr algn="r" fontAlgn="auto">
              <a:spcBef>
                <a:spcPts val="0"/>
              </a:spcBef>
              <a:spcAft>
                <a:spcPts val="0"/>
              </a:spcAft>
              <a:defRPr sz="1000">
                <a:solidFill>
                  <a:schemeClr val="tx1">
                    <a:tint val="75000"/>
                  </a:schemeClr>
                </a:solidFill>
                <a:latin typeface="+mn-lt"/>
              </a:defRPr>
            </a:lvl1pPr>
          </a:lstStyle>
          <a:p>
            <a:pPr>
              <a:defRPr/>
            </a:pPr>
            <a:fld id="{3B75F721-B0EC-4383-A1EB-BC78914DADA2}" type="slidenum">
              <a:rPr lang="en-US" smtClean="0"/>
              <a:pPr>
                <a:defRPr/>
              </a:pPr>
              <a:t>‹#›</a:t>
            </a:fld>
            <a:endParaRPr lang="en-US" dirty="0"/>
          </a:p>
        </p:txBody>
      </p:sp>
      <p:sp>
        <p:nvSpPr>
          <p:cNvPr id="8" name="Rectangle 7"/>
          <p:cNvSpPr/>
          <p:nvPr/>
        </p:nvSpPr>
        <p:spPr>
          <a:xfrm>
            <a:off x="234951" y="700388"/>
            <a:ext cx="11948583" cy="19050"/>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30" name="Picture 6" descr="Image result for university of florida logo">
            <a:extLst>
              <a:ext uri="{FF2B5EF4-FFF2-40B4-BE49-F238E27FC236}">
                <a16:creationId xmlns:a16="http://schemas.microsoft.com/office/drawing/2014/main" id="{AC709B5E-D4F4-4ACA-BFAB-D9C63AEECF1C}"/>
              </a:ext>
            </a:extLst>
          </p:cNvPr>
          <p:cNvPicPr>
            <a:picLocks noChangeAspect="1" noChangeArrowheads="1"/>
          </p:cNvPicPr>
          <p:nvPr userDrawn="1"/>
        </p:nvPicPr>
        <p:blipFill rotWithShape="1">
          <a:blip r:embed="rId10" cstate="screen">
            <a:extLst>
              <a:ext uri="{28A0092B-C50C-407E-A947-70E740481C1C}">
                <a14:useLocalDpi xmlns:a14="http://schemas.microsoft.com/office/drawing/2010/main"/>
              </a:ext>
            </a:extLst>
          </a:blip>
          <a:srcRect l="4154" r="-1"/>
          <a:stretch/>
        </p:blipFill>
        <p:spPr bwMode="auto">
          <a:xfrm>
            <a:off x="10420" y="6438078"/>
            <a:ext cx="589566" cy="4114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me">
            <a:extLst>
              <a:ext uri="{FF2B5EF4-FFF2-40B4-BE49-F238E27FC236}">
                <a16:creationId xmlns:a16="http://schemas.microsoft.com/office/drawing/2014/main" id="{C22244B0-4A34-4900-8FB4-A92B70A283D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49996" y="6415218"/>
            <a:ext cx="1058333" cy="4572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Lst>
  <p:hf hdr="0" dt="0"/>
  <p:txStyles>
    <p:titleStyle>
      <a:lvl1pPr algn="l" rtl="0" eaLnBrk="0" fontAlgn="base" hangingPunct="0">
        <a:spcBef>
          <a:spcPct val="0"/>
        </a:spcBef>
        <a:spcAft>
          <a:spcPct val="0"/>
        </a:spcAft>
        <a:defRPr sz="3200" b="1" i="0" kern="1200">
          <a:solidFill>
            <a:srgbClr val="00529B"/>
          </a:solidFill>
          <a:latin typeface="+mj-lt"/>
          <a:ea typeface="+mj-ea"/>
          <a:cs typeface="+mj-cs"/>
        </a:defRPr>
      </a:lvl1pPr>
      <a:lvl2pPr algn="l" rtl="0" eaLnBrk="0" fontAlgn="base" hangingPunct="0">
        <a:spcBef>
          <a:spcPct val="0"/>
        </a:spcBef>
        <a:spcAft>
          <a:spcPct val="0"/>
        </a:spcAft>
        <a:defRPr sz="3200" b="1" i="1">
          <a:solidFill>
            <a:srgbClr val="003366"/>
          </a:solidFill>
          <a:latin typeface="Calibri" pitchFamily="34" charset="0"/>
        </a:defRPr>
      </a:lvl2pPr>
      <a:lvl3pPr algn="l" rtl="0" eaLnBrk="0" fontAlgn="base" hangingPunct="0">
        <a:spcBef>
          <a:spcPct val="0"/>
        </a:spcBef>
        <a:spcAft>
          <a:spcPct val="0"/>
        </a:spcAft>
        <a:defRPr sz="3200" b="1" i="1">
          <a:solidFill>
            <a:srgbClr val="003366"/>
          </a:solidFill>
          <a:latin typeface="Calibri" pitchFamily="34" charset="0"/>
        </a:defRPr>
      </a:lvl3pPr>
      <a:lvl4pPr algn="l" rtl="0" eaLnBrk="0" fontAlgn="base" hangingPunct="0">
        <a:spcBef>
          <a:spcPct val="0"/>
        </a:spcBef>
        <a:spcAft>
          <a:spcPct val="0"/>
        </a:spcAft>
        <a:defRPr sz="3200" b="1" i="1">
          <a:solidFill>
            <a:srgbClr val="003366"/>
          </a:solidFill>
          <a:latin typeface="Calibri" pitchFamily="34" charset="0"/>
        </a:defRPr>
      </a:lvl4pPr>
      <a:lvl5pPr algn="l" rtl="0" eaLnBrk="0" fontAlgn="base" hangingPunct="0">
        <a:spcBef>
          <a:spcPct val="0"/>
        </a:spcBef>
        <a:spcAft>
          <a:spcPct val="0"/>
        </a:spcAft>
        <a:defRPr sz="3200" b="1" i="1">
          <a:solidFill>
            <a:srgbClr val="003366"/>
          </a:solidFill>
          <a:latin typeface="Calibri" pitchFamily="34" charset="0"/>
        </a:defRPr>
      </a:lvl5pPr>
      <a:lvl6pPr marL="457200" algn="l" rtl="0" fontAlgn="base">
        <a:spcBef>
          <a:spcPct val="0"/>
        </a:spcBef>
        <a:spcAft>
          <a:spcPct val="0"/>
        </a:spcAft>
        <a:defRPr sz="3200" b="1" i="1">
          <a:solidFill>
            <a:srgbClr val="003366"/>
          </a:solidFill>
          <a:latin typeface="Calibri" pitchFamily="34" charset="0"/>
        </a:defRPr>
      </a:lvl6pPr>
      <a:lvl7pPr marL="914400" algn="l" rtl="0" fontAlgn="base">
        <a:spcBef>
          <a:spcPct val="0"/>
        </a:spcBef>
        <a:spcAft>
          <a:spcPct val="0"/>
        </a:spcAft>
        <a:defRPr sz="3200" b="1" i="1">
          <a:solidFill>
            <a:srgbClr val="003366"/>
          </a:solidFill>
          <a:latin typeface="Calibri" pitchFamily="34" charset="0"/>
        </a:defRPr>
      </a:lvl7pPr>
      <a:lvl8pPr marL="1371600" algn="l" rtl="0" fontAlgn="base">
        <a:spcBef>
          <a:spcPct val="0"/>
        </a:spcBef>
        <a:spcAft>
          <a:spcPct val="0"/>
        </a:spcAft>
        <a:defRPr sz="3200" b="1" i="1">
          <a:solidFill>
            <a:srgbClr val="003366"/>
          </a:solidFill>
          <a:latin typeface="Calibri" pitchFamily="34" charset="0"/>
        </a:defRPr>
      </a:lvl8pPr>
      <a:lvl9pPr marL="1828800" algn="l" rtl="0" fontAlgn="base">
        <a:spcBef>
          <a:spcPct val="0"/>
        </a:spcBef>
        <a:spcAft>
          <a:spcPct val="0"/>
        </a:spcAft>
        <a:defRPr sz="3200" b="1" i="1">
          <a:solidFill>
            <a:srgbClr val="003366"/>
          </a:solidFill>
          <a:latin typeface="Calibri" pitchFamily="34" charset="0"/>
        </a:defRPr>
      </a:lvl9pPr>
    </p:titleStyle>
    <p:bodyStyle>
      <a:lvl1pPr marL="342900" indent="-342900" algn="l" rtl="0" eaLnBrk="0" fontAlgn="base" hangingPunct="0">
        <a:spcBef>
          <a:spcPct val="20000"/>
        </a:spcBef>
        <a:spcAft>
          <a:spcPct val="0"/>
        </a:spcAft>
        <a:buBlip>
          <a:blip r:embed="rId12"/>
        </a:buBlip>
        <a:defRPr sz="30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Font typeface="Wingdings" pitchFamily="2" charset="2"/>
        <a:buChar char="q"/>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Blip>
          <a:blip r:embed="rId12"/>
        </a:buBlip>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3333FF"/>
        </a:buClr>
        <a:buFont typeface="Wingdings" pitchFamily="2" charset="2"/>
        <a:buChar char="q"/>
        <a:defRPr sz="2200" kern="1200">
          <a:solidFill>
            <a:schemeClr val="tx1"/>
          </a:solidFill>
          <a:latin typeface="+mn-lt"/>
          <a:ea typeface="+mn-ea"/>
          <a:cs typeface="+mn-cs"/>
        </a:defRPr>
      </a:lvl4pPr>
      <a:lvl5pPr marL="2057400" indent="-228600" algn="l" rtl="0" eaLnBrk="0" fontAlgn="base" hangingPunct="0">
        <a:spcBef>
          <a:spcPct val="20000"/>
        </a:spcBef>
        <a:spcAft>
          <a:spcPct val="0"/>
        </a:spcAft>
        <a:buBlip>
          <a:blip r:embed="rId12"/>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37C005-0B4F-4495-AD45-0ADD25E66E71}"/>
              </a:ext>
            </a:extLst>
          </p:cNvPr>
          <p:cNvSpPr/>
          <p:nvPr/>
        </p:nvSpPr>
        <p:spPr>
          <a:xfrm>
            <a:off x="1524" y="1233788"/>
            <a:ext cx="12188952"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229313" y="-77714"/>
            <a:ext cx="11733373" cy="1470025"/>
          </a:xfrm>
        </p:spPr>
        <p:txBody>
          <a:bodyPr/>
          <a:lstStyle/>
          <a:p>
            <a:r>
              <a:rPr lang="en-US" dirty="0"/>
              <a:t>Jaynes-Cummings Model and Cavity QED</a:t>
            </a:r>
          </a:p>
        </p:txBody>
      </p:sp>
      <p:sp>
        <p:nvSpPr>
          <p:cNvPr id="18" name="Subtitle 2"/>
          <p:cNvSpPr>
            <a:spLocks noGrp="1"/>
          </p:cNvSpPr>
          <p:nvPr>
            <p:ph type="subTitle" idx="1"/>
          </p:nvPr>
        </p:nvSpPr>
        <p:spPr>
          <a:xfrm>
            <a:off x="2409190" y="3011715"/>
            <a:ext cx="7373620" cy="3080704"/>
          </a:xfrm>
        </p:spPr>
        <p:txBody>
          <a:bodyPr>
            <a:noAutofit/>
          </a:bodyPr>
          <a:lstStyle/>
          <a:p>
            <a:pPr algn="ctr">
              <a:spcBef>
                <a:spcPts val="0"/>
              </a:spcBef>
              <a:buNone/>
            </a:pPr>
            <a:r>
              <a:rPr lang="en-US" sz="2400" dirty="0">
                <a:solidFill>
                  <a:srgbClr val="00529B"/>
                </a:solidFill>
              </a:rPr>
              <a:t>Brant Norris</a:t>
            </a:r>
            <a:endParaRPr lang="en-US" sz="2400" baseline="30000" dirty="0">
              <a:solidFill>
                <a:srgbClr val="00529B"/>
              </a:solidFill>
            </a:endParaRPr>
          </a:p>
          <a:p>
            <a:pPr algn="ctr">
              <a:spcBef>
                <a:spcPts val="0"/>
              </a:spcBef>
              <a:buNone/>
            </a:pPr>
            <a:endParaRPr lang="en-US" sz="2400" dirty="0">
              <a:solidFill>
                <a:srgbClr val="00529B"/>
              </a:solidFill>
            </a:endParaRPr>
          </a:p>
          <a:p>
            <a:pPr algn="ctr">
              <a:spcBef>
                <a:spcPts val="0"/>
              </a:spcBef>
              <a:buNone/>
            </a:pPr>
            <a:r>
              <a:rPr lang="en-US" sz="2400" dirty="0">
                <a:solidFill>
                  <a:srgbClr val="00529B"/>
                </a:solidFill>
              </a:rPr>
              <a:t>Department of Electrical and Computer Engineering</a:t>
            </a:r>
          </a:p>
          <a:p>
            <a:pPr algn="ctr">
              <a:spcBef>
                <a:spcPts val="0"/>
              </a:spcBef>
              <a:buNone/>
            </a:pPr>
            <a:r>
              <a:rPr lang="en-US" sz="2400" dirty="0">
                <a:solidFill>
                  <a:srgbClr val="00529B"/>
                </a:solidFill>
              </a:rPr>
              <a:t> Herbert Wertheim College of Engineering</a:t>
            </a:r>
          </a:p>
          <a:p>
            <a:pPr algn="ctr">
              <a:spcBef>
                <a:spcPts val="0"/>
              </a:spcBef>
              <a:buNone/>
            </a:pPr>
            <a:r>
              <a:rPr lang="en-US" sz="2400" dirty="0">
                <a:solidFill>
                  <a:srgbClr val="00529B"/>
                </a:solidFill>
              </a:rPr>
              <a:t>University of Florida</a:t>
            </a:r>
          </a:p>
          <a:p>
            <a:pPr algn="ctr">
              <a:spcBef>
                <a:spcPts val="0"/>
              </a:spcBef>
              <a:buNone/>
            </a:pPr>
            <a:endParaRPr lang="en-US" sz="2400" dirty="0">
              <a:solidFill>
                <a:srgbClr val="00529B"/>
              </a:solidFill>
            </a:endParaRPr>
          </a:p>
          <a:p>
            <a:pPr algn="ctr">
              <a:spcBef>
                <a:spcPts val="0"/>
              </a:spcBef>
              <a:buNone/>
            </a:pPr>
            <a:r>
              <a:rPr lang="en-US" sz="2400" baseline="30000" dirty="0">
                <a:solidFill>
                  <a:srgbClr val="00529B"/>
                </a:solidFill>
              </a:rPr>
              <a:t>*</a:t>
            </a:r>
            <a:r>
              <a:rPr lang="en-US" sz="2400" dirty="0">
                <a:solidFill>
                  <a:srgbClr val="00529B"/>
                </a:solidFill>
              </a:rPr>
              <a:t>Email:  brantnorris@ufl.edu</a:t>
            </a:r>
          </a:p>
          <a:p>
            <a:pPr algn="ctr">
              <a:spcBef>
                <a:spcPts val="0"/>
              </a:spcBef>
              <a:buNone/>
            </a:pPr>
            <a:endParaRPr lang="en-US" sz="2400" dirty="0">
              <a:solidFill>
                <a:srgbClr val="00529B"/>
              </a:solidFill>
            </a:endParaRPr>
          </a:p>
        </p:txBody>
      </p:sp>
      <p:pic>
        <p:nvPicPr>
          <p:cNvPr id="2052" name="Picture 4" descr="Related image">
            <a:extLst>
              <a:ext uri="{FF2B5EF4-FFF2-40B4-BE49-F238E27FC236}">
                <a16:creationId xmlns:a16="http://schemas.microsoft.com/office/drawing/2014/main" id="{FD71E326-F49A-4D69-8FE4-06BA3CD77E9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092419"/>
            <a:ext cx="3069158" cy="7655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me">
            <a:extLst>
              <a:ext uri="{FF2B5EF4-FFF2-40B4-BE49-F238E27FC236}">
                <a16:creationId xmlns:a16="http://schemas.microsoft.com/office/drawing/2014/main" id="{230BDE19-5ED0-4418-A5C8-43B1E2A4A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827" y="5963056"/>
            <a:ext cx="2116666"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Jaynes-Cummings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486833" y="720810"/>
                <a:ext cx="11705167" cy="891014"/>
              </a:xfrm>
            </p:spPr>
            <p:txBody>
              <a:bodyPr/>
              <a:lstStyle/>
              <a:p>
                <a:r>
                  <a:rPr lang="en-US" sz="2000" dirty="0"/>
                  <a:t>This Jaynes-Cummings model “ladder” is the depiction of the quantized energy levels that scale non-linearly as a function of the total number of quanta in the coupled system. It scales at a rate of </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𝑛</m:t>
                        </m:r>
                      </m:e>
                    </m:rad>
                  </m:oMath>
                </a14:m>
                <a:r>
                  <a:rPr lang="en-US" sz="2000" dirty="0"/>
                  <a:t>.</a:t>
                </a:r>
              </a:p>
            </p:txBody>
          </p:sp>
        </mc:Choice>
        <mc:Fallback xmlns="">
          <p:sp>
            <p:nvSpPr>
              <p:cNvPr id="3" name="Content Placeholder 2">
                <a:extLst>
                  <a:ext uri="{FF2B5EF4-FFF2-40B4-BE49-F238E27FC236}">
                    <a16:creationId xmlns:a16="http://schemas.microsoft.com/office/drawing/2014/main" id="{930C43CC-233A-4FEF-BAE4-A0F87F00E927}"/>
                  </a:ext>
                </a:extLst>
              </p:cNvPr>
              <p:cNvSpPr>
                <a:spLocks noGrp="1" noRot="1" noChangeAspect="1" noMove="1" noResize="1" noEditPoints="1" noAdjustHandles="1" noChangeArrowheads="1" noChangeShapeType="1" noTextEdit="1"/>
              </p:cNvSpPr>
              <p:nvPr>
                <p:ph idx="1"/>
              </p:nvPr>
            </p:nvSpPr>
            <p:spPr>
              <a:xfrm>
                <a:off x="486833" y="720810"/>
                <a:ext cx="11705167" cy="891014"/>
              </a:xfrm>
              <a:blipFill>
                <a:blip r:embed="rId2"/>
                <a:stretch>
                  <a:fillRect t="-3425" r="-4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10</a:t>
            </a:fld>
            <a:endParaRPr lang="en-US" dirty="0"/>
          </a:p>
        </p:txBody>
      </p:sp>
      <p:pic>
        <p:nvPicPr>
          <p:cNvPr id="5" name="Picture 4">
            <a:extLst>
              <a:ext uri="{FF2B5EF4-FFF2-40B4-BE49-F238E27FC236}">
                <a16:creationId xmlns:a16="http://schemas.microsoft.com/office/drawing/2014/main" id="{7EA1D329-EA7F-4FE3-9B34-A5686603797F}"/>
              </a:ext>
            </a:extLst>
          </p:cNvPr>
          <p:cNvPicPr>
            <a:picLocks noChangeAspect="1"/>
          </p:cNvPicPr>
          <p:nvPr/>
        </p:nvPicPr>
        <p:blipFill>
          <a:blip r:embed="rId3"/>
          <a:stretch>
            <a:fillRect/>
          </a:stretch>
        </p:blipFill>
        <p:spPr>
          <a:xfrm>
            <a:off x="2431343" y="1910212"/>
            <a:ext cx="8205792" cy="4866740"/>
          </a:xfrm>
          <a:prstGeom prst="rect">
            <a:avLst/>
          </a:prstGeom>
        </p:spPr>
      </p:pic>
    </p:spTree>
    <p:extLst>
      <p:ext uri="{BB962C8B-B14F-4D97-AF65-F5344CB8AC3E}">
        <p14:creationId xmlns:p14="http://schemas.microsoft.com/office/powerpoint/2010/main" val="253957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53FBF7-521B-4851-AD50-2B78735F9788}"/>
              </a:ext>
            </a:extLst>
          </p:cNvPr>
          <p:cNvSpPr/>
          <p:nvPr/>
        </p:nvSpPr>
        <p:spPr>
          <a:xfrm>
            <a:off x="579120" y="2752642"/>
            <a:ext cx="11612880"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a:xfrm>
            <a:off x="498536" y="2751003"/>
            <a:ext cx="10702864" cy="1362075"/>
          </a:xfrm>
        </p:spPr>
        <p:txBody>
          <a:bodyPr/>
          <a:lstStyle/>
          <a:p>
            <a:r>
              <a:rPr lang="en-US" sz="3200" cap="none" dirty="0"/>
              <a:t>Microwave Cavity Coupling</a:t>
            </a:r>
            <a:br>
              <a:rPr lang="en-US" sz="3200" cap="none" dirty="0"/>
            </a:br>
            <a:br>
              <a:rPr lang="en-US" sz="3200" cap="none" dirty="0"/>
            </a:br>
            <a:endParaRPr lang="en-US" sz="3200" cap="none" dirty="0"/>
          </a:p>
        </p:txBody>
      </p:sp>
      <p:sp>
        <p:nvSpPr>
          <p:cNvPr id="6" name="Text Placeholder 5"/>
          <p:cNvSpPr>
            <a:spLocks noGrp="1"/>
          </p:cNvSpPr>
          <p:nvPr>
            <p:ph type="body" idx="1"/>
          </p:nvPr>
        </p:nvSpPr>
        <p:spPr>
          <a:xfrm>
            <a:off x="498536" y="1242824"/>
            <a:ext cx="7772400" cy="1500187"/>
          </a:xfrm>
        </p:spPr>
        <p:txBody>
          <a:bodyPr>
            <a:normAutofit/>
          </a:bodyPr>
          <a:lstStyle/>
          <a:p>
            <a:r>
              <a:rPr lang="en-US" sz="3200" dirty="0"/>
              <a:t>Section 3</a:t>
            </a:r>
            <a:endParaRPr lang="en-US" sz="3200" baseline="-25000" dirty="0"/>
          </a:p>
        </p:txBody>
      </p:sp>
      <p:sp>
        <p:nvSpPr>
          <p:cNvPr id="14" name="Slide Number Placeholder 1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7D47-7398-4810-A36C-C8173230302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6" descr="Image result for university of florida logo">
            <a:extLst>
              <a:ext uri="{FF2B5EF4-FFF2-40B4-BE49-F238E27FC236}">
                <a16:creationId xmlns:a16="http://schemas.microsoft.com/office/drawing/2014/main" id="{7C5A80DA-D1D9-42CF-8F7D-72D630BF5F6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14018" y="5016766"/>
            <a:ext cx="1046401" cy="69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EB0F8AA-9DEF-462F-A257-F2BC02B5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647" y="4957118"/>
            <a:ext cx="190500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05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Paper: Optomechanical coupling between a multilayer graphene mechanical resonator and a superconducting microwave cavity by: V. Singh, S. J. Bosman, B. H. Schneider, Y. M. </a:t>
            </a:r>
            <a:r>
              <a:rPr lang="en-US" dirty="0" err="1"/>
              <a:t>Blanter</a:t>
            </a:r>
            <a:r>
              <a:rPr lang="en-US" dirty="0"/>
              <a:t>, A. Castellanos-Gomez and G. A. Steele</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12</a:t>
            </a:fld>
            <a:endParaRPr lang="en-US" dirty="0"/>
          </a:p>
        </p:txBody>
      </p:sp>
    </p:spTree>
    <p:extLst>
      <p:ext uri="{BB962C8B-B14F-4D97-AF65-F5344CB8AC3E}">
        <p14:creationId xmlns:p14="http://schemas.microsoft.com/office/powerpoint/2010/main" val="307804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Measurement Temps: 14mK (fig. 1), 14mK (fig. 2), 96mK (fig. 3)</a:t>
            </a:r>
          </a:p>
          <a:p>
            <a:pPr marL="0" indent="0">
              <a:buNone/>
            </a:pPr>
            <a:endParaRPr lang="en-US" dirty="0"/>
          </a:p>
          <a:p>
            <a:r>
              <a:rPr lang="en-US" dirty="0"/>
              <a:t>Device Specs: 4</a:t>
            </a:r>
            <a:r>
              <a:rPr lang="el-GR" dirty="0"/>
              <a:t>-μ</a:t>
            </a:r>
            <a:r>
              <a:rPr lang="en-US" dirty="0"/>
              <a:t>m diameter multilayer. 10-nm thick. Graphene resonator suspended 150 nm above the gate.</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13</a:t>
            </a:fld>
            <a:endParaRPr lang="en-US" dirty="0"/>
          </a:p>
        </p:txBody>
      </p:sp>
    </p:spTree>
    <p:extLst>
      <p:ext uri="{BB962C8B-B14F-4D97-AF65-F5344CB8AC3E}">
        <p14:creationId xmlns:p14="http://schemas.microsoft.com/office/powerpoint/2010/main" val="87577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14</a:t>
            </a:fld>
            <a:endParaRPr lang="en-US" dirty="0"/>
          </a:p>
        </p:txBody>
      </p:sp>
      <p:pic>
        <p:nvPicPr>
          <p:cNvPr id="7" name="Content Placeholder 6">
            <a:extLst>
              <a:ext uri="{FF2B5EF4-FFF2-40B4-BE49-F238E27FC236}">
                <a16:creationId xmlns:a16="http://schemas.microsoft.com/office/drawing/2014/main" id="{48BF8CCF-CB6A-4EB7-8DE3-B93F2F7332BE}"/>
              </a:ext>
            </a:extLst>
          </p:cNvPr>
          <p:cNvPicPr>
            <a:picLocks noGrp="1" noChangeAspect="1"/>
          </p:cNvPicPr>
          <p:nvPr>
            <p:ph idx="1"/>
          </p:nvPr>
        </p:nvPicPr>
        <p:blipFill>
          <a:blip r:embed="rId2"/>
          <a:stretch>
            <a:fillRect/>
          </a:stretch>
        </p:blipFill>
        <p:spPr>
          <a:xfrm>
            <a:off x="4845683" y="953809"/>
            <a:ext cx="7346317" cy="4950381"/>
          </a:xfrm>
          <a:prstGeom prst="rect">
            <a:avLst/>
          </a:prstGeom>
        </p:spPr>
      </p:pic>
      <p:sp>
        <p:nvSpPr>
          <p:cNvPr id="8" name="TextBox 7">
            <a:extLst>
              <a:ext uri="{FF2B5EF4-FFF2-40B4-BE49-F238E27FC236}">
                <a16:creationId xmlns:a16="http://schemas.microsoft.com/office/drawing/2014/main" id="{52527C3C-A5EB-408E-8894-3105DBDC203E}"/>
              </a:ext>
            </a:extLst>
          </p:cNvPr>
          <p:cNvSpPr txBox="1"/>
          <p:nvPr/>
        </p:nvSpPr>
        <p:spPr>
          <a:xfrm>
            <a:off x="661292" y="1012953"/>
            <a:ext cx="4371744" cy="4832092"/>
          </a:xfrm>
          <a:prstGeom prst="rect">
            <a:avLst/>
          </a:prstGeom>
          <a:noFill/>
        </p:spPr>
        <p:txBody>
          <a:bodyPr wrap="square" rtlCol="0">
            <a:spAutoFit/>
          </a:bodyPr>
          <a:lstStyle/>
          <a:p>
            <a:r>
              <a:rPr lang="en-US" sz="1400" dirty="0"/>
              <a:t>Figure 1 | Characterization of the superconducting cavity coupled to a multilayer graphene mechanical resonator. a, Optical image of a superconducting cavity in a quarter-wave coplanar waveguide geometry. Microwave photons are coupled in and out of the cavity via a feedline that is capacitively coupled to the coplanar waveguide </a:t>
            </a:r>
            <a:r>
              <a:rPr lang="en-US" sz="1400" dirty="0" err="1"/>
              <a:t>centre</a:t>
            </a:r>
            <a:r>
              <a:rPr lang="en-US" sz="1400" dirty="0"/>
              <a:t> conductor by a gate capacitor (coupler). b, This gate capacitor includes a small gate electrode that extends from the feedline into the coplanar waveguide </a:t>
            </a:r>
            <a:r>
              <a:rPr lang="en-US" sz="1400" dirty="0" err="1"/>
              <a:t>centre</a:t>
            </a:r>
            <a:r>
              <a:rPr lang="en-US" sz="1400" dirty="0"/>
              <a:t> conductor. The tilted angle scanning electron micrograph (false </a:t>
            </a:r>
            <a:r>
              <a:rPr lang="en-US" sz="1400" dirty="0" err="1"/>
              <a:t>colour</a:t>
            </a:r>
            <a:r>
              <a:rPr lang="en-US" sz="1400" dirty="0"/>
              <a:t>) near the coupler shows a 4-μmdiameter multilayer (10-nm-thick) graphene resonator (cyan) suspended 150 nm above the gate. c, Schematic lumped element representation of the device with equivalent lumped parameters of capacitance Csc ≈ 415 </a:t>
            </a:r>
            <a:r>
              <a:rPr lang="en-US" sz="1400" dirty="0" err="1"/>
              <a:t>fF</a:t>
            </a:r>
            <a:r>
              <a:rPr lang="en-US" sz="1400" dirty="0"/>
              <a:t> and inductance </a:t>
            </a:r>
            <a:r>
              <a:rPr lang="en-US" sz="1400" dirty="0" err="1"/>
              <a:t>Lsc</a:t>
            </a:r>
            <a:r>
              <a:rPr lang="en-US" sz="1400" dirty="0"/>
              <a:t> ≈ 1.75 </a:t>
            </a:r>
            <a:r>
              <a:rPr lang="en-US" sz="1400" dirty="0" err="1"/>
              <a:t>nH</a:t>
            </a:r>
            <a:r>
              <a:rPr lang="en-US" sz="1400" dirty="0"/>
              <a:t>. d, Reflection coefficient |S11| of the superconducting cavity measured at T = 14 </a:t>
            </a:r>
            <a:r>
              <a:rPr lang="en-US" sz="1400" dirty="0" err="1"/>
              <a:t>mK</a:t>
            </a:r>
            <a:r>
              <a:rPr lang="en-US" sz="1400" dirty="0"/>
              <a:t> (red). The grey curve is a fit to the data, giving an internal quality factor of Qi ≈ 107,000 and loaded quality factor of QL ≈ 24,250.</a:t>
            </a:r>
          </a:p>
        </p:txBody>
      </p:sp>
    </p:spTree>
    <p:extLst>
      <p:ext uri="{BB962C8B-B14F-4D97-AF65-F5344CB8AC3E}">
        <p14:creationId xmlns:p14="http://schemas.microsoft.com/office/powerpoint/2010/main" val="2667224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527C3C-A5EB-408E-8894-3105DBDC203E}"/>
                  </a:ext>
                </a:extLst>
              </p:cNvPr>
              <p:cNvSpPr txBox="1"/>
              <p:nvPr/>
            </p:nvSpPr>
            <p:spPr>
              <a:xfrm>
                <a:off x="661292" y="1012953"/>
                <a:ext cx="4371744" cy="5155835"/>
              </a:xfrm>
              <a:prstGeom prst="rect">
                <a:avLst/>
              </a:prstGeom>
              <a:noFill/>
            </p:spPr>
            <p:txBody>
              <a:bodyPr wrap="square" rtlCol="0">
                <a:spAutoFit/>
              </a:bodyPr>
              <a:lstStyle/>
              <a:p>
                <a:r>
                  <a:rPr lang="en-US" sz="1400" dirty="0"/>
                  <a:t>Figure 2 | Sideband resolved detection of the motion. a, Driven response of the multilayer graphene resonator at Vg = 150 mV (red curve) at T = 14 </a:t>
                </a:r>
                <a:r>
                  <a:rPr lang="en-US" sz="1400" dirty="0" err="1"/>
                  <a:t>mK.</a:t>
                </a:r>
                <a:r>
                  <a:rPr lang="en-US" sz="1400" dirty="0"/>
                  <a:t> A Lorentzian fit (grey curve) to the response gives the mechanical quality factor </a:t>
                </a:r>
                <a:r>
                  <a:rPr lang="en-US" sz="1400" dirty="0" err="1"/>
                  <a:t>Qm</a:t>
                </a:r>
                <a:r>
                  <a:rPr lang="en-US" sz="1400" dirty="0"/>
                  <a:t> ≈ 159,000, corresponding to a mechanical dissipation rate of </a:t>
                </a:r>
                <a:r>
                  <a:rPr lang="en-US" sz="1400" dirty="0" err="1"/>
                  <a:t>γm</a:t>
                </a:r>
                <a:r>
                  <a:rPr lang="en-US" sz="1400" dirty="0"/>
                  <a:t> ≈ 2π × 228 Hz. A mechanical frequency of </a:t>
                </a:r>
                <a:r>
                  <a:rPr lang="en-US" sz="1400" dirty="0" err="1"/>
                  <a:t>ωm</a:t>
                </a:r>
                <a:r>
                  <a:rPr lang="en-US" sz="1400" dirty="0"/>
                  <a:t> ≈ 2π × 36.233 MHz and cavity linewidth of κ = 2π × 242 kHz imply a sideband resolved limit (</a:t>
                </a:r>
                <a:r>
                  <a:rPr lang="en-US" sz="1400" dirty="0" err="1"/>
                  <a:t>ωm</a:t>
                </a:r>
                <a:r>
                  <a:rPr lang="en-US" sz="1400" dirty="0"/>
                  <a:t> ≫ κ). Inset: displacement spectral density </a:t>
                </a:r>
                <a:r>
                  <a:rPr lang="en-US" sz="1400" dirty="0" err="1"/>
                  <a:t>Sxx</a:t>
                </a:r>
                <a:r>
                  <a:rPr lang="en-US" sz="1400" dirty="0"/>
                  <a:t> due to thermal noise measured with mechanical mode thermalized at T = 96 </a:t>
                </a:r>
                <a:r>
                  <a:rPr lang="en-US" sz="1400" dirty="0" err="1"/>
                  <a:t>mK.</a:t>
                </a:r>
                <a:r>
                  <a:rPr lang="en-US" sz="1400" dirty="0"/>
                  <a:t> The thermal peak corresponds to (27 </a:t>
                </a:r>
                <a:r>
                  <a:rPr lang="en-US" sz="1400" dirty="0" err="1"/>
                  <a:t>fm</a:t>
                </a:r>
                <a:r>
                  <a:rPr lang="en-US" sz="1400" dirty="0"/>
                  <a:t> Hz−1/2)2. b, </a:t>
                </a:r>
                <a:r>
                  <a:rPr lang="en-US" sz="1400" dirty="0" err="1"/>
                  <a:t>Colour</a:t>
                </a:r>
                <a:r>
                  <a:rPr lang="en-US" sz="1400" dirty="0"/>
                  <a:t>-scale plot of the homodyne signal with mechanical drive frequency and gate voltage. The sharp change in </a:t>
                </a:r>
                <a:r>
                  <a:rPr lang="en-US" sz="1400" dirty="0" err="1"/>
                  <a:t>colour</a:t>
                </a:r>
                <a:r>
                  <a:rPr lang="en-US" sz="1400" dirty="0"/>
                  <a:t> represents the resonance frequency of the graphene resonator, indicating its negative tunability with gate voltage. At large gate voltages the response becomes nonlinear due to an increased driving force, which scales linearly with </a:t>
                </a:r>
                <a:r>
                  <a:rPr lang="en-US" sz="1400" dirty="0" err="1"/>
                  <a:t>d.c.</a:t>
                </a:r>
                <a:r>
                  <a:rPr lang="en-US" sz="1400" dirty="0"/>
                  <a:t> gate voltage. As the electromechanical driving force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𝐹</m:t>
                        </m:r>
                      </m:e>
                      <m:sub>
                        <m:r>
                          <a:rPr lang="en-US" sz="1400" b="0" i="1" smtClean="0">
                            <a:latin typeface="Cambria Math" panose="02040503050406030204" pitchFamily="18" charset="0"/>
                          </a:rPr>
                          <m:t>𝑎𝑐</m:t>
                        </m:r>
                      </m:sub>
                    </m:sSub>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𝑔</m:t>
                            </m:r>
                          </m:sub>
                        </m:sSub>
                      </m:num>
                      <m:den>
                        <m:r>
                          <a:rPr lang="en-US" sz="1400" b="0" i="1" smtClean="0">
                            <a:latin typeface="Cambria Math" panose="02040503050406030204" pitchFamily="18" charset="0"/>
                          </a:rPr>
                          <m:t>𝑑𝑥</m:t>
                        </m:r>
                      </m:den>
                    </m:f>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𝑎𝑐</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𝑔</m:t>
                        </m:r>
                      </m:sub>
                    </m:sSub>
                  </m:oMath>
                </a14:m>
                <a:r>
                  <a:rPr lang="en-US" sz="1400" dirty="0"/>
                  <a:t>vanishes at zero gate voltage, the measured signal disappears near Vg = 0 V.</a:t>
                </a:r>
              </a:p>
            </p:txBody>
          </p:sp>
        </mc:Choice>
        <mc:Fallback xmlns="">
          <p:sp>
            <p:nvSpPr>
              <p:cNvPr id="8" name="TextBox 7">
                <a:extLst>
                  <a:ext uri="{FF2B5EF4-FFF2-40B4-BE49-F238E27FC236}">
                    <a16:creationId xmlns:a16="http://schemas.microsoft.com/office/drawing/2014/main" id="{52527C3C-A5EB-408E-8894-3105DBDC203E}"/>
                  </a:ext>
                </a:extLst>
              </p:cNvPr>
              <p:cNvSpPr txBox="1">
                <a:spLocks noRot="1" noChangeAspect="1" noMove="1" noResize="1" noEditPoints="1" noAdjustHandles="1" noChangeArrowheads="1" noChangeShapeType="1" noTextEdit="1"/>
              </p:cNvSpPr>
              <p:nvPr/>
            </p:nvSpPr>
            <p:spPr>
              <a:xfrm>
                <a:off x="661292" y="1012953"/>
                <a:ext cx="4371744" cy="5155835"/>
              </a:xfrm>
              <a:prstGeom prst="rect">
                <a:avLst/>
              </a:prstGeom>
              <a:blipFill>
                <a:blip r:embed="rId2"/>
                <a:stretch>
                  <a:fillRect l="-418" t="-236" r="-1253" b="-355"/>
                </a:stretch>
              </a:blipFill>
            </p:spPr>
            <p:txBody>
              <a:bodyPr/>
              <a:lstStyle/>
              <a:p>
                <a:r>
                  <a:rPr lang="en-US">
                    <a:noFill/>
                  </a:rPr>
                  <a:t> </a:t>
                </a:r>
              </a:p>
            </p:txBody>
          </p:sp>
        </mc:Fallback>
      </mc:AlternateContent>
      <p:pic>
        <p:nvPicPr>
          <p:cNvPr id="12" name="Picture 11" descr="A picture containing diagram&#10;&#10;Description automatically generated">
            <a:extLst>
              <a:ext uri="{FF2B5EF4-FFF2-40B4-BE49-F238E27FC236}">
                <a16:creationId xmlns:a16="http://schemas.microsoft.com/office/drawing/2014/main" id="{2C8FBFD4-2B11-448C-841C-256EB24B9046}"/>
              </a:ext>
            </a:extLst>
          </p:cNvPr>
          <p:cNvPicPr>
            <a:picLocks noChangeAspect="1"/>
          </p:cNvPicPr>
          <p:nvPr/>
        </p:nvPicPr>
        <p:blipFill>
          <a:blip r:embed="rId3"/>
          <a:stretch>
            <a:fillRect/>
          </a:stretch>
        </p:blipFill>
        <p:spPr>
          <a:xfrm>
            <a:off x="5034615" y="1012953"/>
            <a:ext cx="6907619" cy="4377194"/>
          </a:xfrm>
          <a:prstGeom prst="rect">
            <a:avLst/>
          </a:prstGeom>
        </p:spPr>
      </p:pic>
    </p:spTree>
    <p:extLst>
      <p:ext uri="{BB962C8B-B14F-4D97-AF65-F5344CB8AC3E}">
        <p14:creationId xmlns:p14="http://schemas.microsoft.com/office/powerpoint/2010/main" val="251167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16</a:t>
            </a:fld>
            <a:endParaRPr lang="en-US" dirty="0"/>
          </a:p>
        </p:txBody>
      </p:sp>
      <p:sp>
        <p:nvSpPr>
          <p:cNvPr id="8" name="TextBox 7">
            <a:extLst>
              <a:ext uri="{FF2B5EF4-FFF2-40B4-BE49-F238E27FC236}">
                <a16:creationId xmlns:a16="http://schemas.microsoft.com/office/drawing/2014/main" id="{52527C3C-A5EB-408E-8894-3105DBDC203E}"/>
              </a:ext>
            </a:extLst>
          </p:cNvPr>
          <p:cNvSpPr txBox="1"/>
          <p:nvPr/>
        </p:nvSpPr>
        <p:spPr>
          <a:xfrm>
            <a:off x="661292" y="1012953"/>
            <a:ext cx="4371744" cy="5078313"/>
          </a:xfrm>
          <a:prstGeom prst="rect">
            <a:avLst/>
          </a:prstGeom>
          <a:noFill/>
        </p:spPr>
        <p:txBody>
          <a:bodyPr wrap="square" rtlCol="0">
            <a:spAutoFit/>
          </a:bodyPr>
          <a:lstStyle/>
          <a:p>
            <a:r>
              <a:rPr lang="en-US" dirty="0"/>
              <a:t>Figure 3 | Optomechanically induced absorption (OMIA) and optomechanically induced reflection (OMIR). Measurement of the cavity reflection |S11| in the presence of sideband detuned drive tone at Vg = 0 V. a, A blue detuned drive results in a window of OMIR in the cavity response. Inset: zoomed view of the OMIR window. b, A red detuned sideband drive opens an OMIA feature in the cavity response. Inset: zoomed view of the OMIA. Schematics in a and b illustrate the OMIR and OMIA features in terms of the interference of the probe field (black arrow) with the microwave photons, which are cyclically down and then upconverted by the optomechanical interaction (pink arrow).</a:t>
            </a:r>
          </a:p>
        </p:txBody>
      </p:sp>
      <p:pic>
        <p:nvPicPr>
          <p:cNvPr id="9" name="Picture 8" descr="Diagram&#10;&#10;Description automatically generated">
            <a:extLst>
              <a:ext uri="{FF2B5EF4-FFF2-40B4-BE49-F238E27FC236}">
                <a16:creationId xmlns:a16="http://schemas.microsoft.com/office/drawing/2014/main" id="{7530C384-DA4E-4C84-9E60-B42E60B2B49B}"/>
              </a:ext>
            </a:extLst>
          </p:cNvPr>
          <p:cNvPicPr>
            <a:picLocks noChangeAspect="1"/>
          </p:cNvPicPr>
          <p:nvPr/>
        </p:nvPicPr>
        <p:blipFill>
          <a:blip r:embed="rId2"/>
          <a:stretch>
            <a:fillRect/>
          </a:stretch>
        </p:blipFill>
        <p:spPr>
          <a:xfrm>
            <a:off x="4983592" y="720810"/>
            <a:ext cx="6971342" cy="5370456"/>
          </a:xfrm>
          <a:prstGeom prst="rect">
            <a:avLst/>
          </a:prstGeom>
        </p:spPr>
      </p:pic>
    </p:spTree>
    <p:extLst>
      <p:ext uri="{BB962C8B-B14F-4D97-AF65-F5344CB8AC3E}">
        <p14:creationId xmlns:p14="http://schemas.microsoft.com/office/powerpoint/2010/main" val="118500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17</a:t>
            </a:fld>
            <a:endParaRPr lang="en-US" dirty="0"/>
          </a:p>
        </p:txBody>
      </p:sp>
      <p:sp>
        <p:nvSpPr>
          <p:cNvPr id="8" name="TextBox 7">
            <a:extLst>
              <a:ext uri="{FF2B5EF4-FFF2-40B4-BE49-F238E27FC236}">
                <a16:creationId xmlns:a16="http://schemas.microsoft.com/office/drawing/2014/main" id="{52527C3C-A5EB-408E-8894-3105DBDC203E}"/>
              </a:ext>
            </a:extLst>
          </p:cNvPr>
          <p:cNvSpPr txBox="1"/>
          <p:nvPr/>
        </p:nvSpPr>
        <p:spPr>
          <a:xfrm>
            <a:off x="661292" y="1012953"/>
            <a:ext cx="4371744" cy="3970318"/>
          </a:xfrm>
          <a:prstGeom prst="rect">
            <a:avLst/>
          </a:prstGeom>
          <a:noFill/>
        </p:spPr>
        <p:txBody>
          <a:bodyPr wrap="square" rtlCol="0">
            <a:spAutoFit/>
          </a:bodyPr>
          <a:lstStyle/>
          <a:p>
            <a:r>
              <a:rPr lang="en-US" dirty="0"/>
              <a:t>Supplementary Fig. 8: (a) Measurement scheme to probe optomechanical interaction. (b) Detailed measurement of OMIA feature measured with low optomechanical coupling strength (red) along with the fitted curve (gray). (c) Plot of the mechanical quality factor with red detuned intracavity photon number </a:t>
            </a:r>
            <a:r>
              <a:rPr lang="en-US" dirty="0" err="1"/>
              <a:t>nd</a:t>
            </a:r>
            <a:r>
              <a:rPr lang="en-US" dirty="0"/>
              <a:t> extracted from the OMIA/OMIR data. (d) Plot of phase of the reflection coefficient measured with red detuned drive. The phase swing in the mechanical bandwidth corresponds to a group delay of ≈10 </a:t>
            </a:r>
            <a:r>
              <a:rPr lang="en-US" dirty="0" err="1"/>
              <a:t>ms.</a:t>
            </a:r>
            <a:endParaRPr lang="en-US" dirty="0"/>
          </a:p>
        </p:txBody>
      </p:sp>
      <p:pic>
        <p:nvPicPr>
          <p:cNvPr id="9" name="Picture 8">
            <a:extLst>
              <a:ext uri="{FF2B5EF4-FFF2-40B4-BE49-F238E27FC236}">
                <a16:creationId xmlns:a16="http://schemas.microsoft.com/office/drawing/2014/main" id="{7530C384-DA4E-4C84-9E60-B42E60B2B49B}"/>
              </a:ext>
            </a:extLst>
          </p:cNvPr>
          <p:cNvPicPr>
            <a:picLocks noChangeAspect="1"/>
          </p:cNvPicPr>
          <p:nvPr/>
        </p:nvPicPr>
        <p:blipFill>
          <a:blip r:embed="rId2"/>
          <a:srcRect/>
          <a:stretch/>
        </p:blipFill>
        <p:spPr>
          <a:xfrm>
            <a:off x="4983592" y="798784"/>
            <a:ext cx="6971342" cy="5214507"/>
          </a:xfrm>
          <a:prstGeom prst="rect">
            <a:avLst/>
          </a:prstGeom>
        </p:spPr>
      </p:pic>
    </p:spTree>
    <p:extLst>
      <p:ext uri="{BB962C8B-B14F-4D97-AF65-F5344CB8AC3E}">
        <p14:creationId xmlns:p14="http://schemas.microsoft.com/office/powerpoint/2010/main" val="328187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18</a:t>
            </a:fld>
            <a:endParaRPr lang="en-US" dirty="0"/>
          </a:p>
        </p:txBody>
      </p:sp>
      <p:sp>
        <p:nvSpPr>
          <p:cNvPr id="8" name="TextBox 7">
            <a:extLst>
              <a:ext uri="{FF2B5EF4-FFF2-40B4-BE49-F238E27FC236}">
                <a16:creationId xmlns:a16="http://schemas.microsoft.com/office/drawing/2014/main" id="{52527C3C-A5EB-408E-8894-3105DBDC203E}"/>
              </a:ext>
            </a:extLst>
          </p:cNvPr>
          <p:cNvSpPr txBox="1"/>
          <p:nvPr/>
        </p:nvSpPr>
        <p:spPr>
          <a:xfrm>
            <a:off x="10421" y="856574"/>
            <a:ext cx="5235347" cy="5293757"/>
          </a:xfrm>
          <a:prstGeom prst="rect">
            <a:avLst/>
          </a:prstGeom>
          <a:noFill/>
        </p:spPr>
        <p:txBody>
          <a:bodyPr wrap="square" rtlCol="0">
            <a:spAutoFit/>
          </a:bodyPr>
          <a:lstStyle/>
          <a:p>
            <a:r>
              <a:rPr lang="en-US" sz="1600" dirty="0"/>
              <a:t>Figure 4 | Large cooperativity with a multilayer graphene mechanical resonator. a, Measurement of the cavity reflection |S11| under a strong blue detuned drive (</a:t>
            </a:r>
            <a:r>
              <a:rPr lang="en-US" sz="1600" dirty="0" err="1"/>
              <a:t>nd</a:t>
            </a:r>
            <a:r>
              <a:rPr lang="en-US" sz="1600" dirty="0"/>
              <a:t> ≈ 1.5 × 107 ). At the </a:t>
            </a:r>
            <a:r>
              <a:rPr lang="en-US" sz="1600" dirty="0" err="1"/>
              <a:t>centre</a:t>
            </a:r>
            <a:r>
              <a:rPr lang="en-US" sz="1600" dirty="0"/>
              <a:t> of the cavity response, the reflection coefficient exceeds 1, corresponding to mechanical microwave amplification of 17 dB by the graphene resonator. b, Measurement of the cavity reflection |S11| under a strong red detuned drive (</a:t>
            </a:r>
            <a:r>
              <a:rPr lang="en-US" sz="1600" dirty="0" err="1"/>
              <a:t>nd</a:t>
            </a:r>
            <a:r>
              <a:rPr lang="en-US" sz="1600" dirty="0"/>
              <a:t> ≈ 3 × 108 ). With strong red detuned drive, the optomechanically induced absorption feature becomes optomechanically induced reflection and we observe the onset of the normal mode splitting, also visible in the </a:t>
            </a:r>
            <a:r>
              <a:rPr lang="en-US" sz="1600" dirty="0" err="1"/>
              <a:t>colourscale</a:t>
            </a:r>
            <a:r>
              <a:rPr lang="en-US" sz="1600" dirty="0"/>
              <a:t> plot in c as an avoided crossing while sweeping the drive frequency across the red sideband. The sweep measurement was performed with constant drive power. d, Plot of cooperativity C versus number of red detuned photons </a:t>
            </a:r>
            <a:r>
              <a:rPr lang="en-US" sz="1600" dirty="0" err="1"/>
              <a:t>nd</a:t>
            </a:r>
            <a:r>
              <a:rPr lang="en-US" sz="1600" dirty="0"/>
              <a:t>, in which we obtained C = 8. Horizontal error bars result from the statistical uncertainty in determining the single-photon coupling strength (g0), dissipation rate (κ) and mechanical dissipation rate (</a:t>
            </a:r>
            <a:r>
              <a:rPr lang="en-US" sz="1600" dirty="0" err="1"/>
              <a:t>γ</a:t>
            </a:r>
            <a:r>
              <a:rPr lang="en-US" sz="1100" dirty="0" err="1"/>
              <a:t>m</a:t>
            </a:r>
            <a:r>
              <a:rPr lang="en-US" sz="1600" dirty="0"/>
              <a:t>)</a:t>
            </a:r>
          </a:p>
        </p:txBody>
      </p:sp>
      <p:pic>
        <p:nvPicPr>
          <p:cNvPr id="3" name="Picture 2">
            <a:extLst>
              <a:ext uri="{FF2B5EF4-FFF2-40B4-BE49-F238E27FC236}">
                <a16:creationId xmlns:a16="http://schemas.microsoft.com/office/drawing/2014/main" id="{B4773952-700A-4165-B1CE-A325A72C7DB0}"/>
              </a:ext>
            </a:extLst>
          </p:cNvPr>
          <p:cNvPicPr>
            <a:picLocks noChangeAspect="1"/>
          </p:cNvPicPr>
          <p:nvPr/>
        </p:nvPicPr>
        <p:blipFill>
          <a:blip r:embed="rId2"/>
          <a:stretch>
            <a:fillRect/>
          </a:stretch>
        </p:blipFill>
        <p:spPr>
          <a:xfrm>
            <a:off x="5245767" y="1193942"/>
            <a:ext cx="6935811" cy="4807483"/>
          </a:xfrm>
          <a:prstGeom prst="rect">
            <a:avLst/>
          </a:prstGeom>
        </p:spPr>
      </p:pic>
    </p:spTree>
    <p:extLst>
      <p:ext uri="{BB962C8B-B14F-4D97-AF65-F5344CB8AC3E}">
        <p14:creationId xmlns:p14="http://schemas.microsoft.com/office/powerpoint/2010/main" val="295214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sz="2400" dirty="0"/>
                  <a:t>“In Fig. 4, we explore the optomechanical interaction with the multilayer graphene resonator for stronger coupling. The optomechanical coupling strength g is tunable by the number of drive photons inside the cavity (</a:t>
                </a:r>
                <a:r>
                  <a:rPr lang="en-US" sz="2400" dirty="0" err="1"/>
                  <a:t>n</a:t>
                </a:r>
                <a:r>
                  <a:rPr lang="en-US" sz="1400" dirty="0" err="1"/>
                  <a:t>d</a:t>
                </a:r>
                <a:r>
                  <a:rPr lang="en-US" sz="2400" dirty="0"/>
                  <a:t>) as g = </a:t>
                </a:r>
                <a:r>
                  <a:rPr lang="en-US" sz="2400" dirty="0" err="1"/>
                  <a:t>Gx</a:t>
                </a:r>
                <a:r>
                  <a:rPr lang="en-US" sz="1400" dirty="0" err="1"/>
                  <a:t>zpf</a:t>
                </a:r>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𝑑</m:t>
                            </m:r>
                          </m:sub>
                        </m:sSub>
                      </m:e>
                    </m:rad>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𝑔</m:t>
                        </m:r>
                      </m:e>
                      <m:sub>
                        <m:r>
                          <a:rPr lang="en-US" sz="2400" b="0" i="1" dirty="0" smtClean="0">
                            <a:latin typeface="Cambria Math" panose="02040503050406030204" pitchFamily="18" charset="0"/>
                          </a:rPr>
                          <m:t>0</m:t>
                        </m:r>
                      </m:sub>
                    </m:sSub>
                    <m:rad>
                      <m:radPr>
                        <m:degHide m:val="on"/>
                        <m:ctrlPr>
                          <a:rPr lang="en-US" sz="2400" i="1" dirty="0" smtClean="0">
                            <a:latin typeface="Cambria Math" panose="02040503050406030204" pitchFamily="18" charset="0"/>
                          </a:rPr>
                        </m:ctrlPr>
                      </m:radPr>
                      <m:deg/>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𝑛</m:t>
                            </m:r>
                          </m:e>
                          <m:sub>
                            <m:r>
                              <a:rPr lang="en-US" sz="2400" b="0" i="1" dirty="0" smtClean="0">
                                <a:latin typeface="Cambria Math" panose="02040503050406030204" pitchFamily="18" charset="0"/>
                              </a:rPr>
                              <m:t>𝑑</m:t>
                            </m:r>
                          </m:sub>
                        </m:sSub>
                      </m:e>
                    </m:rad>
                  </m:oMath>
                </a14:m>
                <a:r>
                  <a:rPr lang="en-US" sz="2400" dirty="0"/>
                  <a:t>, where </a:t>
                </a:r>
                <a:r>
                  <a:rPr lang="en-US" sz="2400" dirty="0" err="1"/>
                  <a:t>x</a:t>
                </a:r>
                <a:r>
                  <a:rPr lang="en-US" sz="1400" dirty="0" err="1"/>
                  <a:t>zpf</a:t>
                </a:r>
                <a:r>
                  <a:rPr lang="en-US" sz="2400" dirty="0"/>
                  <a:t> is the amplitude of the quantum zero-point fluctuations of the mechanical resonator and g0 is the single-photon coupling strength.” “We find </a:t>
                </a:r>
                <a:r>
                  <a:rPr lang="en-US" sz="2400" dirty="0">
                    <a:highlight>
                      <a:srgbClr val="FFFF00"/>
                    </a:highlight>
                  </a:rPr>
                  <a:t>g</a:t>
                </a:r>
                <a:r>
                  <a:rPr lang="en-US" sz="1400" dirty="0">
                    <a:highlight>
                      <a:srgbClr val="FFFF00"/>
                    </a:highlight>
                  </a:rPr>
                  <a:t>0</a:t>
                </a:r>
                <a:r>
                  <a:rPr lang="en-US" sz="2400" dirty="0">
                    <a:highlight>
                      <a:srgbClr val="FFFF00"/>
                    </a:highlight>
                  </a:rPr>
                  <a:t> = 2</a:t>
                </a:r>
                <a:r>
                  <a:rPr lang="el-GR" sz="2400" dirty="0">
                    <a:highlight>
                      <a:srgbClr val="FFFF00"/>
                    </a:highlight>
                  </a:rPr>
                  <a:t>π × 0.83 </a:t>
                </a:r>
                <a:r>
                  <a:rPr lang="en-US" sz="2400" dirty="0">
                    <a:highlight>
                      <a:srgbClr val="FFFF00"/>
                    </a:highlight>
                  </a:rPr>
                  <a:t>Hz</a:t>
                </a:r>
                <a:r>
                  <a:rPr lang="en-US" sz="2400" dirty="0"/>
                  <a:t>”</a:t>
                </a:r>
              </a:p>
              <a:p>
                <a:pPr marL="0" indent="0">
                  <a:buNone/>
                </a:pPr>
                <a:endParaRPr lang="en-US" sz="2400" dirty="0"/>
              </a:p>
              <a:p>
                <a:r>
                  <a:rPr lang="en-US" sz="2400" dirty="0"/>
                  <a:t>“The cooperativity C is an important characterization for optomechanical experiments. For example, in the sideband resolved limit, the criterion for cooling the mechanical resonator to its quantum ground state is C +1&gt; n</a:t>
                </a:r>
                <a:r>
                  <a:rPr lang="en-US" sz="1400" dirty="0"/>
                  <a:t>th</a:t>
                </a:r>
                <a:r>
                  <a:rPr lang="en-US" sz="2400" dirty="0"/>
                  <a:t>, where n</a:t>
                </a:r>
                <a:r>
                  <a:rPr lang="en-US" sz="1400" dirty="0"/>
                  <a:t>th</a:t>
                </a:r>
                <a:r>
                  <a:rPr lang="en-US" sz="2400" dirty="0"/>
                  <a:t> is the number of thermally excited quanta in the resonator. Increasing </a:t>
                </a:r>
                <a:r>
                  <a:rPr lang="en-US" sz="2400" dirty="0" err="1"/>
                  <a:t>n</a:t>
                </a:r>
                <a:r>
                  <a:rPr lang="en-US" sz="1400" dirty="0" err="1"/>
                  <a:t>d</a:t>
                </a:r>
                <a:r>
                  <a:rPr lang="en-US" sz="2400" dirty="0"/>
                  <a:t>, we have been able to achieve C = 8.” “We quantitatively extract the cooperativity C, a characterization of coupling strength, from the measurement with no free parameters and find </a:t>
                </a:r>
                <a:r>
                  <a:rPr lang="en-US" sz="2400" dirty="0">
                    <a:highlight>
                      <a:srgbClr val="FFFF00"/>
                    </a:highlight>
                  </a:rPr>
                  <a:t>C = 8</a:t>
                </a:r>
                <a:r>
                  <a:rPr lang="en-US" sz="2400" dirty="0"/>
                  <a:t>, which is promising for the quantum regime of graphene motion.”</a:t>
                </a:r>
              </a:p>
            </p:txBody>
          </p:sp>
        </mc:Choice>
        <mc:Fallback xmlns="">
          <p:sp>
            <p:nvSpPr>
              <p:cNvPr id="3" name="Content Placeholder 2">
                <a:extLst>
                  <a:ext uri="{FF2B5EF4-FFF2-40B4-BE49-F238E27FC236}">
                    <a16:creationId xmlns:a16="http://schemas.microsoft.com/office/drawing/2014/main" id="{930C43CC-233A-4FEF-BAE4-A0F87F00E927}"/>
                  </a:ext>
                </a:extLst>
              </p:cNvPr>
              <p:cNvSpPr>
                <a:spLocks noGrp="1" noRot="1" noChangeAspect="1" noMove="1" noResize="1" noEditPoints="1" noAdjustHandles="1" noChangeArrowheads="1" noChangeShapeType="1" noTextEdit="1"/>
              </p:cNvSpPr>
              <p:nvPr>
                <p:ph idx="1"/>
              </p:nvPr>
            </p:nvSpPr>
            <p:spPr>
              <a:blipFill>
                <a:blip r:embed="rId2"/>
                <a:stretch>
                  <a:fillRect t="-821" r="-10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19</a:t>
            </a:fld>
            <a:endParaRPr lang="en-US" dirty="0"/>
          </a:p>
        </p:txBody>
      </p:sp>
    </p:spTree>
    <p:extLst>
      <p:ext uri="{BB962C8B-B14F-4D97-AF65-F5344CB8AC3E}">
        <p14:creationId xmlns:p14="http://schemas.microsoft.com/office/powerpoint/2010/main" val="202749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Recent Literature Readings</a:t>
            </a:r>
          </a:p>
          <a:p>
            <a:r>
              <a:rPr lang="en-US" dirty="0"/>
              <a:t>Jaynes-Cummings Model</a:t>
            </a:r>
          </a:p>
          <a:p>
            <a:r>
              <a:rPr lang="en-US" dirty="0"/>
              <a:t>Microwave Cavity Coupling</a:t>
            </a:r>
          </a:p>
          <a:p>
            <a:r>
              <a:rPr lang="en-US" dirty="0"/>
              <a:t>Optical Cavity Coupling</a:t>
            </a:r>
          </a:p>
          <a:p>
            <a:r>
              <a:rPr lang="en-US" dirty="0"/>
              <a:t>Phonon Cavity Coupling</a:t>
            </a:r>
          </a:p>
          <a:p>
            <a:r>
              <a:rPr lang="en-US" dirty="0"/>
              <a:t>What’s Next</a:t>
            </a:r>
          </a:p>
        </p:txBody>
      </p:sp>
      <p:sp>
        <p:nvSpPr>
          <p:cNvPr id="4" name="Slide Number Placeholder 3"/>
          <p:cNvSpPr>
            <a:spLocks noGrp="1"/>
          </p:cNvSpPr>
          <p:nvPr>
            <p:ph type="sldNum" sz="quarter" idx="11"/>
          </p:nvPr>
        </p:nvSpPr>
        <p:spPr/>
        <p:txBody>
          <a:bodyPr/>
          <a:lstStyle/>
          <a:p>
            <a:pPr>
              <a:defRPr/>
            </a:pPr>
            <a:fld id="{4F9D7B55-045A-4EBE-B10E-8672B131D2B5}" type="slidenum">
              <a:rPr lang="en-US" smtClean="0"/>
              <a:pPr>
                <a:defRPr/>
              </a:pPr>
              <a:t>2</a:t>
            </a:fld>
            <a:endParaRPr lang="en-US" dirty="0"/>
          </a:p>
        </p:txBody>
      </p:sp>
    </p:spTree>
    <p:extLst>
      <p:ext uri="{BB962C8B-B14F-4D97-AF65-F5344CB8AC3E}">
        <p14:creationId xmlns:p14="http://schemas.microsoft.com/office/powerpoint/2010/main" val="4218171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Microwave Cavity Coupling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“We conclude by discussing the future prospects of the optomechanical device presented here. In principle, assuming equilibrium with the phonon bath at 14 </a:t>
                </a:r>
                <a:r>
                  <a:rPr lang="en-US" dirty="0" err="1"/>
                  <a:t>mK</a:t>
                </a:r>
                <a:r>
                  <a:rPr lang="en-US" dirty="0"/>
                  <a:t>, the cooperativity achieved here brings the system close to the quantum coherent regime C ≈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𝑡h</m:t>
                        </m:r>
                      </m:sub>
                    </m:sSub>
                  </m:oMath>
                </a14:m>
                <a:r>
                  <a:rPr lang="en-US" dirty="0"/>
                  <a:t> = </a:t>
                </a:r>
                <a14:m>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m:t>
                            </m:r>
                          </m:sub>
                        </m:sSub>
                      </m:den>
                    </m:f>
                  </m:oMath>
                </a14:m>
                <a:r>
                  <a:rPr lang="en-US" dirty="0"/>
                  <a:t> .In practice, however, a higher margin on cooperativity is desired in order to overcome considerations such as technical noise or mode heating at high powers. Our estimates suggest that C/</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𝑡h</m:t>
                        </m:r>
                      </m:sub>
                    </m:sSub>
                  </m:oMath>
                </a14:m>
                <a:r>
                  <a:rPr lang="en-US" dirty="0"/>
                  <a:t> will scale strongly with area, indicating that significant gains can be made with larger-area drums.”</a:t>
                </a:r>
              </a:p>
            </p:txBody>
          </p:sp>
        </mc:Choice>
        <mc:Fallback xmlns="">
          <p:sp>
            <p:nvSpPr>
              <p:cNvPr id="3" name="Content Placeholder 2">
                <a:extLst>
                  <a:ext uri="{FF2B5EF4-FFF2-40B4-BE49-F238E27FC236}">
                    <a16:creationId xmlns:a16="http://schemas.microsoft.com/office/drawing/2014/main" id="{930C43CC-233A-4FEF-BAE4-A0F87F00E927}"/>
                  </a:ext>
                </a:extLst>
              </p:cNvPr>
              <p:cNvSpPr>
                <a:spLocks noGrp="1" noRot="1" noChangeAspect="1" noMove="1" noResize="1" noEditPoints="1" noAdjustHandles="1" noChangeArrowheads="1" noChangeShapeType="1" noTextEdit="1"/>
              </p:cNvSpPr>
              <p:nvPr>
                <p:ph idx="1"/>
              </p:nvPr>
            </p:nvSpPr>
            <p:spPr>
              <a:blipFill>
                <a:blip r:embed="rId2"/>
                <a:stretch>
                  <a:fillRect t="-1231" r="-18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20</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A898058-1E82-491C-B515-5B7DFAC89082}"/>
                  </a:ext>
                </a:extLst>
              </p14:cNvPr>
              <p14:cNvContentPartPr/>
              <p14:nvPr/>
            </p14:nvContentPartPr>
            <p14:xfrm>
              <a:off x="7362928" y="3993764"/>
              <a:ext cx="142920" cy="360"/>
            </p14:xfrm>
          </p:contentPart>
        </mc:Choice>
        <mc:Fallback xmlns="">
          <p:pic>
            <p:nvPicPr>
              <p:cNvPr id="5" name="Ink 4">
                <a:extLst>
                  <a:ext uri="{FF2B5EF4-FFF2-40B4-BE49-F238E27FC236}">
                    <a16:creationId xmlns:a16="http://schemas.microsoft.com/office/drawing/2014/main" id="{CA898058-1E82-491C-B515-5B7DFAC89082}"/>
                  </a:ext>
                </a:extLst>
              </p:cNvPr>
              <p:cNvPicPr/>
              <p:nvPr/>
            </p:nvPicPr>
            <p:blipFill>
              <a:blip r:embed="rId4"/>
              <a:stretch>
                <a:fillRect/>
              </a:stretch>
            </p:blipFill>
            <p:spPr>
              <a:xfrm>
                <a:off x="7358608" y="3989444"/>
                <a:ext cx="1515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C2127F7-250E-4B05-A951-55F7B391760D}"/>
                  </a:ext>
                </a:extLst>
              </p14:cNvPr>
              <p14:cNvContentPartPr/>
              <p14:nvPr/>
            </p14:nvContentPartPr>
            <p14:xfrm>
              <a:off x="8454088" y="2454044"/>
              <a:ext cx="192600" cy="15120"/>
            </p14:xfrm>
          </p:contentPart>
        </mc:Choice>
        <mc:Fallback xmlns="">
          <p:pic>
            <p:nvPicPr>
              <p:cNvPr id="6" name="Ink 5">
                <a:extLst>
                  <a:ext uri="{FF2B5EF4-FFF2-40B4-BE49-F238E27FC236}">
                    <a16:creationId xmlns:a16="http://schemas.microsoft.com/office/drawing/2014/main" id="{FC2127F7-250E-4B05-A951-55F7B391760D}"/>
                  </a:ext>
                </a:extLst>
              </p:cNvPr>
              <p:cNvPicPr/>
              <p:nvPr/>
            </p:nvPicPr>
            <p:blipFill>
              <a:blip r:embed="rId6"/>
              <a:stretch>
                <a:fillRect/>
              </a:stretch>
            </p:blipFill>
            <p:spPr>
              <a:xfrm>
                <a:off x="8449768" y="2449724"/>
                <a:ext cx="201240" cy="23760"/>
              </a:xfrm>
              <a:prstGeom prst="rect">
                <a:avLst/>
              </a:prstGeom>
            </p:spPr>
          </p:pic>
        </mc:Fallback>
      </mc:AlternateContent>
    </p:spTree>
    <p:extLst>
      <p:ext uri="{BB962C8B-B14F-4D97-AF65-F5344CB8AC3E}">
        <p14:creationId xmlns:p14="http://schemas.microsoft.com/office/powerpoint/2010/main" val="126688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53FBF7-521B-4851-AD50-2B78735F9788}"/>
              </a:ext>
            </a:extLst>
          </p:cNvPr>
          <p:cNvSpPr/>
          <p:nvPr/>
        </p:nvSpPr>
        <p:spPr>
          <a:xfrm>
            <a:off x="579120" y="2752642"/>
            <a:ext cx="11612880"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a:xfrm>
            <a:off x="498536" y="2751003"/>
            <a:ext cx="10702864" cy="1362075"/>
          </a:xfrm>
        </p:spPr>
        <p:txBody>
          <a:bodyPr/>
          <a:lstStyle/>
          <a:p>
            <a:r>
              <a:rPr lang="en-US" sz="3200" cap="none" dirty="0"/>
              <a:t>Optical Cavity Coupling</a:t>
            </a:r>
            <a:br>
              <a:rPr lang="en-US" sz="3200" cap="none" dirty="0"/>
            </a:br>
            <a:br>
              <a:rPr lang="en-US" sz="3200" cap="none" dirty="0"/>
            </a:br>
            <a:endParaRPr lang="en-US" sz="3200" cap="none" dirty="0"/>
          </a:p>
        </p:txBody>
      </p:sp>
      <p:sp>
        <p:nvSpPr>
          <p:cNvPr id="6" name="Text Placeholder 5"/>
          <p:cNvSpPr>
            <a:spLocks noGrp="1"/>
          </p:cNvSpPr>
          <p:nvPr>
            <p:ph type="body" idx="1"/>
          </p:nvPr>
        </p:nvSpPr>
        <p:spPr>
          <a:xfrm>
            <a:off x="498536" y="1242824"/>
            <a:ext cx="7772400" cy="1500187"/>
          </a:xfrm>
        </p:spPr>
        <p:txBody>
          <a:bodyPr>
            <a:normAutofit/>
          </a:bodyPr>
          <a:lstStyle/>
          <a:p>
            <a:r>
              <a:rPr lang="en-US" sz="3200" dirty="0"/>
              <a:t>Section 4</a:t>
            </a:r>
            <a:endParaRPr lang="en-US" sz="3200" baseline="-25000" dirty="0"/>
          </a:p>
        </p:txBody>
      </p:sp>
      <p:sp>
        <p:nvSpPr>
          <p:cNvPr id="14" name="Slide Number Placeholder 1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7D47-7398-4810-A36C-C8173230302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6" descr="Image result for university of florida logo">
            <a:extLst>
              <a:ext uri="{FF2B5EF4-FFF2-40B4-BE49-F238E27FC236}">
                <a16:creationId xmlns:a16="http://schemas.microsoft.com/office/drawing/2014/main" id="{7C5A80DA-D1D9-42CF-8F7D-72D630BF5F6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14018" y="5016766"/>
            <a:ext cx="1046401" cy="69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EB0F8AA-9DEF-462F-A257-F2BC02B5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647" y="4957118"/>
            <a:ext cx="190500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Paper: Evanescent-Field Optical Readout of Graphene Mechanical Motion at Room Temperature by: Robin M. Cole, George A. Brawley, Vivekananda P. </a:t>
            </a:r>
            <a:r>
              <a:rPr lang="en-US" dirty="0" err="1"/>
              <a:t>Adiga</a:t>
            </a:r>
            <a:r>
              <a:rPr lang="en-US" dirty="0"/>
              <a:t>, Roberto De Alba, </a:t>
            </a:r>
            <a:r>
              <a:rPr lang="en-US" dirty="0" err="1"/>
              <a:t>Jeevak</a:t>
            </a:r>
            <a:r>
              <a:rPr lang="en-US" dirty="0"/>
              <a:t> M. </a:t>
            </a:r>
            <a:r>
              <a:rPr lang="en-US" dirty="0" err="1"/>
              <a:t>Parpia</a:t>
            </a:r>
            <a:r>
              <a:rPr lang="en-US" dirty="0"/>
              <a:t>, Bojan Ilic, Harold G. Craighead, and Warwick P. Bowen</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22</a:t>
            </a:fld>
            <a:endParaRPr lang="en-US" dirty="0"/>
          </a:p>
        </p:txBody>
      </p:sp>
    </p:spTree>
    <p:extLst>
      <p:ext uri="{BB962C8B-B14F-4D97-AF65-F5344CB8AC3E}">
        <p14:creationId xmlns:p14="http://schemas.microsoft.com/office/powerpoint/2010/main" val="579431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Measurement Temps: Room temperature (300K)</a:t>
            </a:r>
          </a:p>
          <a:p>
            <a:pPr marL="0" indent="0">
              <a:buNone/>
            </a:pPr>
            <a:endParaRPr lang="en-US" dirty="0"/>
          </a:p>
          <a:p>
            <a:r>
              <a:rPr lang="en-US" dirty="0"/>
              <a:t>Device Specs: </a:t>
            </a:r>
            <a:r>
              <a:rPr lang="el-GR" dirty="0"/>
              <a:t>70-μ</a:t>
            </a:r>
            <a:r>
              <a:rPr lang="en-US" dirty="0"/>
              <a:t>m-diameter graphene resonator and a </a:t>
            </a:r>
            <a:r>
              <a:rPr lang="el-GR" dirty="0"/>
              <a:t>60-μ</a:t>
            </a:r>
            <a:r>
              <a:rPr lang="en-US" dirty="0"/>
              <a:t>m diameter microsphere (Figs 1-3). </a:t>
            </a:r>
            <a:r>
              <a:rPr lang="el-GR" dirty="0"/>
              <a:t>20-μ</a:t>
            </a:r>
            <a:r>
              <a:rPr lang="en-US" dirty="0"/>
              <a:t>m-diameter resonator (Fig 4).</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23</a:t>
            </a:fld>
            <a:endParaRPr lang="en-US" dirty="0"/>
          </a:p>
        </p:txBody>
      </p:sp>
    </p:spTree>
    <p:extLst>
      <p:ext uri="{BB962C8B-B14F-4D97-AF65-F5344CB8AC3E}">
        <p14:creationId xmlns:p14="http://schemas.microsoft.com/office/powerpoint/2010/main" val="3132310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24</a:t>
            </a:fld>
            <a:endParaRPr lang="en-US" dirty="0"/>
          </a:p>
        </p:txBody>
      </p:sp>
      <p:pic>
        <p:nvPicPr>
          <p:cNvPr id="7" name="Content Placeholder 6">
            <a:extLst>
              <a:ext uri="{FF2B5EF4-FFF2-40B4-BE49-F238E27FC236}">
                <a16:creationId xmlns:a16="http://schemas.microsoft.com/office/drawing/2014/main" id="{D2F20131-3C46-49F7-BAC1-B9D6B99500A5}"/>
              </a:ext>
            </a:extLst>
          </p:cNvPr>
          <p:cNvPicPr>
            <a:picLocks noGrp="1" noChangeAspect="1"/>
          </p:cNvPicPr>
          <p:nvPr>
            <p:ph idx="1"/>
          </p:nvPr>
        </p:nvPicPr>
        <p:blipFill>
          <a:blip r:embed="rId2"/>
          <a:stretch>
            <a:fillRect/>
          </a:stretch>
        </p:blipFill>
        <p:spPr>
          <a:xfrm>
            <a:off x="5274212" y="784977"/>
            <a:ext cx="6907367" cy="5567695"/>
          </a:xfrm>
          <a:prstGeom prst="rect">
            <a:avLst/>
          </a:prstGeom>
        </p:spPr>
      </p:pic>
      <p:sp>
        <p:nvSpPr>
          <p:cNvPr id="8" name="TextBox 7">
            <a:extLst>
              <a:ext uri="{FF2B5EF4-FFF2-40B4-BE49-F238E27FC236}">
                <a16:creationId xmlns:a16="http://schemas.microsoft.com/office/drawing/2014/main" id="{22271A24-B672-4EC7-A0DE-5A2FE98D2BDD}"/>
              </a:ext>
            </a:extLst>
          </p:cNvPr>
          <p:cNvSpPr txBox="1"/>
          <p:nvPr/>
        </p:nvSpPr>
        <p:spPr>
          <a:xfrm>
            <a:off x="1395664" y="1000710"/>
            <a:ext cx="3240505" cy="5016758"/>
          </a:xfrm>
          <a:prstGeom prst="rect">
            <a:avLst/>
          </a:prstGeom>
          <a:noFill/>
        </p:spPr>
        <p:txBody>
          <a:bodyPr wrap="square" rtlCol="0">
            <a:spAutoFit/>
          </a:bodyPr>
          <a:lstStyle/>
          <a:p>
            <a:r>
              <a:rPr lang="en-US" sz="2000" dirty="0"/>
              <a:t>FIG. 1. (a) SEM image of a graphene drum resonators; a broken drum shows the contrast due to the graphene. (b) Illustration showing a microsphere with a graphene resonator in the evanescent field. (c) Illustration showing the optical coupling rates associated with the cavity measurement, discussed in the text. (d) Schematic of the measurement system.</a:t>
            </a:r>
            <a:endParaRPr lang="en-US" sz="2000" dirty="0">
              <a:latin typeface="+mn-lt"/>
            </a:endParaRPr>
          </a:p>
        </p:txBody>
      </p:sp>
    </p:spTree>
    <p:extLst>
      <p:ext uri="{BB962C8B-B14F-4D97-AF65-F5344CB8AC3E}">
        <p14:creationId xmlns:p14="http://schemas.microsoft.com/office/powerpoint/2010/main" val="153049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25</a:t>
            </a:fld>
            <a:endParaRPr lang="en-US" dirty="0"/>
          </a:p>
        </p:txBody>
      </p:sp>
      <p:sp>
        <p:nvSpPr>
          <p:cNvPr id="8" name="TextBox 7">
            <a:extLst>
              <a:ext uri="{FF2B5EF4-FFF2-40B4-BE49-F238E27FC236}">
                <a16:creationId xmlns:a16="http://schemas.microsoft.com/office/drawing/2014/main" id="{22271A24-B672-4EC7-A0DE-5A2FE98D2BDD}"/>
              </a:ext>
            </a:extLst>
          </p:cNvPr>
          <p:cNvSpPr txBox="1"/>
          <p:nvPr/>
        </p:nvSpPr>
        <p:spPr>
          <a:xfrm>
            <a:off x="1395664" y="1000710"/>
            <a:ext cx="3240505" cy="5016758"/>
          </a:xfrm>
          <a:prstGeom prst="rect">
            <a:avLst/>
          </a:prstGeom>
          <a:noFill/>
        </p:spPr>
        <p:txBody>
          <a:bodyPr wrap="square" rtlCol="0">
            <a:spAutoFit/>
          </a:bodyPr>
          <a:lstStyle/>
          <a:p>
            <a:r>
              <a:rPr lang="en-US" sz="2000" dirty="0"/>
              <a:t>FIG. 2. Experimentally measured normalized transmission (T</a:t>
            </a:r>
            <a:r>
              <a:rPr lang="en-US" sz="1200" dirty="0"/>
              <a:t>12</a:t>
            </a:r>
            <a:r>
              <a:rPr lang="en-US" sz="2000" dirty="0"/>
              <a:t>) spectra with the position of the graphene resonator x within the evanescent field. At 0 nm, the graphene is far from the microsphere surface; at 100 nm, it is almost touching. Laser detuning is defined as Δ = 0 at </a:t>
            </a:r>
            <a:r>
              <a:rPr lang="en-US" sz="2000" dirty="0" err="1"/>
              <a:t>ω</a:t>
            </a:r>
            <a:r>
              <a:rPr lang="en-US" sz="1200" dirty="0" err="1"/>
              <a:t>c</a:t>
            </a:r>
            <a:r>
              <a:rPr lang="en-US" sz="2000" dirty="0"/>
              <a:t> for the x = 0 nm spectra. (Inset) Extracted optical resonance frequency </a:t>
            </a:r>
            <a:r>
              <a:rPr lang="en-US" sz="2000" dirty="0" err="1"/>
              <a:t>ω</a:t>
            </a:r>
            <a:r>
              <a:rPr lang="en-US" sz="1200" dirty="0" err="1"/>
              <a:t>c</a:t>
            </a:r>
            <a:r>
              <a:rPr lang="en-US" sz="2000" dirty="0"/>
              <a:t> and loss due to the graphene </a:t>
            </a:r>
            <a:r>
              <a:rPr lang="en-US" sz="2000" dirty="0" err="1"/>
              <a:t>κ</a:t>
            </a:r>
            <a:r>
              <a:rPr lang="en-US" sz="1200" dirty="0" err="1"/>
              <a:t>g</a:t>
            </a:r>
            <a:r>
              <a:rPr lang="en-US" sz="2000" dirty="0"/>
              <a:t>.</a:t>
            </a:r>
            <a:endParaRPr lang="en-US" sz="2000" dirty="0">
              <a:latin typeface="+mn-lt"/>
            </a:endParaRPr>
          </a:p>
        </p:txBody>
      </p:sp>
      <p:pic>
        <p:nvPicPr>
          <p:cNvPr id="6" name="Content Placeholder 5">
            <a:extLst>
              <a:ext uri="{FF2B5EF4-FFF2-40B4-BE49-F238E27FC236}">
                <a16:creationId xmlns:a16="http://schemas.microsoft.com/office/drawing/2014/main" id="{BD86B682-E96A-4893-AEEB-C407DD0AF478}"/>
              </a:ext>
            </a:extLst>
          </p:cNvPr>
          <p:cNvPicPr>
            <a:picLocks noGrp="1" noChangeAspect="1"/>
          </p:cNvPicPr>
          <p:nvPr>
            <p:ph idx="1"/>
          </p:nvPr>
        </p:nvPicPr>
        <p:blipFill>
          <a:blip r:embed="rId2"/>
          <a:stretch>
            <a:fillRect/>
          </a:stretch>
        </p:blipFill>
        <p:spPr>
          <a:xfrm>
            <a:off x="6119858" y="1190643"/>
            <a:ext cx="6072142" cy="4962574"/>
          </a:xfrm>
          <a:prstGeom prst="rect">
            <a:avLst/>
          </a:prstGeom>
        </p:spPr>
      </p:pic>
    </p:spTree>
    <p:extLst>
      <p:ext uri="{BB962C8B-B14F-4D97-AF65-F5344CB8AC3E}">
        <p14:creationId xmlns:p14="http://schemas.microsoft.com/office/powerpoint/2010/main" val="307998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26</a:t>
            </a:fld>
            <a:endParaRPr lang="en-US" dirty="0"/>
          </a:p>
        </p:txBody>
      </p:sp>
      <p:sp>
        <p:nvSpPr>
          <p:cNvPr id="8" name="TextBox 7">
            <a:extLst>
              <a:ext uri="{FF2B5EF4-FFF2-40B4-BE49-F238E27FC236}">
                <a16:creationId xmlns:a16="http://schemas.microsoft.com/office/drawing/2014/main" id="{22271A24-B672-4EC7-A0DE-5A2FE98D2BDD}"/>
              </a:ext>
            </a:extLst>
          </p:cNvPr>
          <p:cNvSpPr txBox="1"/>
          <p:nvPr/>
        </p:nvSpPr>
        <p:spPr>
          <a:xfrm>
            <a:off x="237067" y="1023616"/>
            <a:ext cx="4495354" cy="4093428"/>
          </a:xfrm>
          <a:prstGeom prst="rect">
            <a:avLst/>
          </a:prstGeom>
          <a:noFill/>
        </p:spPr>
        <p:txBody>
          <a:bodyPr wrap="square" rtlCol="0">
            <a:spAutoFit/>
          </a:bodyPr>
          <a:lstStyle/>
          <a:p>
            <a:r>
              <a:rPr lang="en-US" sz="2000" dirty="0"/>
              <a:t>FIG. 3. (a) Measured spectrum showing the fundamental mechanical resonance of a 70-μm-diameter graphene drum, spectrum analyzer resolution bandwidth (RBW) = 100 Hz. The traces correspond to drum displacements of −30 (purple line), −15 (green line), and 0 nm (blue line) from the final position which gave the maximum signal transduction. (b) Spectra showing the three lowest-order resonances of a 30-μm-diameter resonator, RBW = 10 kHz.</a:t>
            </a:r>
            <a:endParaRPr lang="en-US" sz="2000" dirty="0">
              <a:latin typeface="+mn-lt"/>
            </a:endParaRPr>
          </a:p>
        </p:txBody>
      </p:sp>
      <p:pic>
        <p:nvPicPr>
          <p:cNvPr id="7" name="Content Placeholder 6">
            <a:extLst>
              <a:ext uri="{FF2B5EF4-FFF2-40B4-BE49-F238E27FC236}">
                <a16:creationId xmlns:a16="http://schemas.microsoft.com/office/drawing/2014/main" id="{4B745073-9825-4C73-8E37-A4BB1A5B33B1}"/>
              </a:ext>
            </a:extLst>
          </p:cNvPr>
          <p:cNvPicPr>
            <a:picLocks noGrp="1" noChangeAspect="1"/>
          </p:cNvPicPr>
          <p:nvPr>
            <p:ph idx="1"/>
          </p:nvPr>
        </p:nvPicPr>
        <p:blipFill>
          <a:blip r:embed="rId2"/>
          <a:stretch>
            <a:fillRect/>
          </a:stretch>
        </p:blipFill>
        <p:spPr>
          <a:xfrm>
            <a:off x="4476046" y="1721971"/>
            <a:ext cx="7705533" cy="3620049"/>
          </a:xfrm>
          <a:prstGeom prst="rect">
            <a:avLst/>
          </a:prstGeom>
        </p:spPr>
      </p:pic>
    </p:spTree>
    <p:extLst>
      <p:ext uri="{BB962C8B-B14F-4D97-AF65-F5344CB8AC3E}">
        <p14:creationId xmlns:p14="http://schemas.microsoft.com/office/powerpoint/2010/main" val="2027765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27</a:t>
            </a:fld>
            <a:endParaRPr lang="en-US" dirty="0"/>
          </a:p>
        </p:txBody>
      </p:sp>
      <p:sp>
        <p:nvSpPr>
          <p:cNvPr id="8" name="TextBox 7">
            <a:extLst>
              <a:ext uri="{FF2B5EF4-FFF2-40B4-BE49-F238E27FC236}">
                <a16:creationId xmlns:a16="http://schemas.microsoft.com/office/drawing/2014/main" id="{22271A24-B672-4EC7-A0DE-5A2FE98D2BDD}"/>
              </a:ext>
            </a:extLst>
          </p:cNvPr>
          <p:cNvSpPr txBox="1"/>
          <p:nvPr/>
        </p:nvSpPr>
        <p:spPr>
          <a:xfrm>
            <a:off x="958961" y="1686771"/>
            <a:ext cx="4495354" cy="3046988"/>
          </a:xfrm>
          <a:prstGeom prst="rect">
            <a:avLst/>
          </a:prstGeom>
          <a:noFill/>
        </p:spPr>
        <p:txBody>
          <a:bodyPr wrap="square" rtlCol="0">
            <a:spAutoFit/>
          </a:bodyPr>
          <a:lstStyle/>
          <a:p>
            <a:r>
              <a:rPr lang="en-US" sz="2400" dirty="0"/>
              <a:t>FIG. 4. Mechanical resonance spectra of a 20-μm-diameter resonator with optical power dissipated by the graphene P</a:t>
            </a:r>
            <a:r>
              <a:rPr lang="en-US" sz="1400" dirty="0"/>
              <a:t>g</a:t>
            </a:r>
            <a:r>
              <a:rPr lang="en-US" sz="2400" dirty="0"/>
              <a:t>, with (inset) extracted resonance peak </a:t>
            </a:r>
            <a:r>
              <a:rPr lang="en-US" sz="2400" dirty="0" err="1"/>
              <a:t>ω</a:t>
            </a:r>
            <a:r>
              <a:rPr lang="en-US" sz="1400" dirty="0" err="1"/>
              <a:t>eff</a:t>
            </a:r>
            <a:r>
              <a:rPr lang="en-US" sz="2400" dirty="0"/>
              <a:t>. Spectra are offset by 2.5 dB m on the vertical scale.</a:t>
            </a:r>
            <a:endParaRPr lang="en-US" sz="2400" dirty="0">
              <a:latin typeface="+mn-lt"/>
            </a:endParaRPr>
          </a:p>
        </p:txBody>
      </p:sp>
      <p:pic>
        <p:nvPicPr>
          <p:cNvPr id="6" name="Content Placeholder 5">
            <a:extLst>
              <a:ext uri="{FF2B5EF4-FFF2-40B4-BE49-F238E27FC236}">
                <a16:creationId xmlns:a16="http://schemas.microsoft.com/office/drawing/2014/main" id="{4556F3E2-F67E-4794-BA95-8C88A7050F6E}"/>
              </a:ext>
            </a:extLst>
          </p:cNvPr>
          <p:cNvPicPr>
            <a:picLocks noGrp="1" noChangeAspect="1"/>
          </p:cNvPicPr>
          <p:nvPr>
            <p:ph idx="1"/>
          </p:nvPr>
        </p:nvPicPr>
        <p:blipFill>
          <a:blip r:embed="rId2"/>
          <a:stretch>
            <a:fillRect/>
          </a:stretch>
        </p:blipFill>
        <p:spPr>
          <a:xfrm>
            <a:off x="6048471" y="949830"/>
            <a:ext cx="6133108" cy="5444200"/>
          </a:xfrm>
          <a:prstGeom prst="rect">
            <a:avLst/>
          </a:prstGeom>
        </p:spPr>
      </p:pic>
    </p:spTree>
    <p:extLst>
      <p:ext uri="{BB962C8B-B14F-4D97-AF65-F5344CB8AC3E}">
        <p14:creationId xmlns:p14="http://schemas.microsoft.com/office/powerpoint/2010/main" val="2424303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Optomechanical coupling coefficient G that quantifies the overlap of the optical field with the graphene resonator, such that G = ∂</a:t>
            </a:r>
            <a:r>
              <a:rPr lang="en-US" dirty="0" err="1"/>
              <a:t>ω</a:t>
            </a:r>
            <a:r>
              <a:rPr lang="en-US" sz="1800" dirty="0" err="1"/>
              <a:t>c</a:t>
            </a:r>
            <a:r>
              <a:rPr lang="en-US" dirty="0"/>
              <a:t>/∂x.</a:t>
            </a:r>
          </a:p>
          <a:p>
            <a:r>
              <a:rPr lang="en-US" dirty="0"/>
              <a:t>By analogy to the dispersive coupling coefficient, we can define a dissipative optomechanical coupling coefficient </a:t>
            </a:r>
            <a:r>
              <a:rPr lang="el-GR" dirty="0"/>
              <a:t>Γ</a:t>
            </a:r>
            <a:r>
              <a:rPr lang="en-US" sz="1800" dirty="0" err="1"/>
              <a:t>dp</a:t>
            </a:r>
            <a:r>
              <a:rPr lang="en-US" dirty="0"/>
              <a:t> = ∂</a:t>
            </a:r>
            <a:r>
              <a:rPr lang="el-GR" dirty="0"/>
              <a:t>κ</a:t>
            </a:r>
            <a:r>
              <a:rPr lang="en-US" dirty="0"/>
              <a:t>/</a:t>
            </a:r>
            <a:r>
              <a:rPr lang="el-GR" dirty="0"/>
              <a:t>∂</a:t>
            </a:r>
            <a:r>
              <a:rPr lang="en-US" dirty="0"/>
              <a:t>x.</a:t>
            </a:r>
          </a:p>
          <a:p>
            <a:r>
              <a:rPr lang="en-US" dirty="0"/>
              <a:t>Fitting spectra to ∂</a:t>
            </a:r>
            <a:r>
              <a:rPr lang="el-GR" dirty="0"/>
              <a:t>ω</a:t>
            </a:r>
            <a:r>
              <a:rPr lang="en-US" baseline="-25000" dirty="0"/>
              <a:t>c</a:t>
            </a:r>
            <a:r>
              <a:rPr lang="en-US" dirty="0"/>
              <a:t>/</a:t>
            </a:r>
            <a:r>
              <a:rPr lang="en-US" dirty="0" err="1"/>
              <a:t>G∂x</a:t>
            </a:r>
            <a:r>
              <a:rPr lang="en-US" dirty="0"/>
              <a:t> and ∂</a:t>
            </a:r>
            <a:r>
              <a:rPr lang="el-GR" dirty="0"/>
              <a:t>κ </a:t>
            </a:r>
            <a:r>
              <a:rPr lang="en-US" dirty="0"/>
              <a:t>=</a:t>
            </a:r>
            <a:r>
              <a:rPr lang="el-GR" dirty="0"/>
              <a:t> Γ</a:t>
            </a:r>
            <a:r>
              <a:rPr lang="en-US" baseline="-25000" dirty="0" err="1"/>
              <a:t>dp</a:t>
            </a:r>
            <a:r>
              <a:rPr lang="en-US" dirty="0"/>
              <a:t>/∂x yields both dispersive </a:t>
            </a:r>
            <a:r>
              <a:rPr lang="en-US" dirty="0">
                <a:highlight>
                  <a:srgbClr val="FFFF00"/>
                </a:highlight>
              </a:rPr>
              <a:t>G/2</a:t>
            </a:r>
            <a:r>
              <a:rPr lang="el-GR" dirty="0">
                <a:highlight>
                  <a:srgbClr val="FFFF00"/>
                </a:highlight>
              </a:rPr>
              <a:t>π </a:t>
            </a:r>
            <a:r>
              <a:rPr lang="en-US" dirty="0">
                <a:highlight>
                  <a:srgbClr val="FFFF00"/>
                </a:highlight>
              </a:rPr>
              <a:t>=</a:t>
            </a:r>
            <a:r>
              <a:rPr lang="el-GR" dirty="0">
                <a:highlight>
                  <a:srgbClr val="FFFF00"/>
                </a:highlight>
              </a:rPr>
              <a:t> 0.21 </a:t>
            </a:r>
            <a:r>
              <a:rPr lang="en-US" dirty="0">
                <a:highlight>
                  <a:srgbClr val="FFFF00"/>
                </a:highlight>
              </a:rPr>
              <a:t>MHz/nm</a:t>
            </a:r>
            <a:r>
              <a:rPr lang="en-US" dirty="0"/>
              <a:t> and dissipative </a:t>
            </a:r>
            <a:r>
              <a:rPr lang="el-GR" dirty="0">
                <a:highlight>
                  <a:srgbClr val="FFFF00"/>
                </a:highlight>
              </a:rPr>
              <a:t>Γ</a:t>
            </a:r>
            <a:r>
              <a:rPr lang="en-US" baseline="-25000" dirty="0" err="1">
                <a:highlight>
                  <a:srgbClr val="FFFF00"/>
                </a:highlight>
              </a:rPr>
              <a:t>dp</a:t>
            </a:r>
            <a:r>
              <a:rPr lang="en-US" baseline="-25000" dirty="0">
                <a:highlight>
                  <a:srgbClr val="FFFF00"/>
                </a:highlight>
              </a:rPr>
              <a:t>/</a:t>
            </a:r>
            <a:r>
              <a:rPr lang="en-US" dirty="0">
                <a:highlight>
                  <a:srgbClr val="FFFF00"/>
                </a:highlight>
              </a:rPr>
              <a:t>2</a:t>
            </a:r>
            <a:r>
              <a:rPr lang="el-GR" dirty="0">
                <a:highlight>
                  <a:srgbClr val="FFFF00"/>
                </a:highlight>
              </a:rPr>
              <a:t>π </a:t>
            </a:r>
            <a:r>
              <a:rPr lang="en-US" dirty="0">
                <a:highlight>
                  <a:srgbClr val="FFFF00"/>
                </a:highlight>
              </a:rPr>
              <a:t>=</a:t>
            </a:r>
            <a:r>
              <a:rPr lang="el-GR" dirty="0">
                <a:highlight>
                  <a:srgbClr val="FFFF00"/>
                </a:highlight>
              </a:rPr>
              <a:t> 0.1 </a:t>
            </a:r>
            <a:r>
              <a:rPr lang="en-US" dirty="0">
                <a:highlight>
                  <a:srgbClr val="FFFF00"/>
                </a:highlight>
              </a:rPr>
              <a:t>MHz/nm</a:t>
            </a:r>
            <a:r>
              <a:rPr lang="en-US" dirty="0"/>
              <a:t> coupling coefficients</a:t>
            </a:r>
          </a:p>
          <a:p>
            <a:r>
              <a:rPr lang="en-US" dirty="0"/>
              <a:t>Best coupling coefficient attained: </a:t>
            </a:r>
            <a:r>
              <a:rPr lang="en-US" dirty="0">
                <a:highlight>
                  <a:srgbClr val="FFFF00"/>
                </a:highlight>
              </a:rPr>
              <a:t>G/</a:t>
            </a:r>
            <a:r>
              <a:rPr lang="en-US" dirty="0" err="1">
                <a:highlight>
                  <a:srgbClr val="FFFF00"/>
                </a:highlight>
              </a:rPr>
              <a:t>Γ</a:t>
            </a:r>
            <a:r>
              <a:rPr lang="en-US" sz="1800" dirty="0" err="1">
                <a:highlight>
                  <a:srgbClr val="FFFF00"/>
                </a:highlight>
              </a:rPr>
              <a:t>dp</a:t>
            </a:r>
            <a:r>
              <a:rPr lang="en-US" dirty="0">
                <a:highlight>
                  <a:srgbClr val="FFFF00"/>
                </a:highlight>
              </a:rPr>
              <a:t> = 2.1 </a:t>
            </a:r>
            <a:r>
              <a:rPr lang="en-US" dirty="0"/>
              <a:t>which is favorable to the value of G/</a:t>
            </a:r>
            <a:r>
              <a:rPr lang="en-US" dirty="0" err="1"/>
              <a:t>Γ</a:t>
            </a:r>
            <a:r>
              <a:rPr lang="en-US" sz="1800" dirty="0" err="1"/>
              <a:t>dp</a:t>
            </a:r>
            <a:r>
              <a:rPr lang="en-US" dirty="0"/>
              <a:t> = 4 recently reported for a cavity torque sensor.</a:t>
            </a:r>
          </a:p>
          <a:p>
            <a:r>
              <a:rPr lang="en-US" dirty="0"/>
              <a:t>Cooperativity not mentioned in paper</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28</a:t>
            </a:fld>
            <a:endParaRPr lang="en-US" dirty="0"/>
          </a:p>
        </p:txBody>
      </p:sp>
    </p:spTree>
    <p:extLst>
      <p:ext uri="{BB962C8B-B14F-4D97-AF65-F5344CB8AC3E}">
        <p14:creationId xmlns:p14="http://schemas.microsoft.com/office/powerpoint/2010/main" val="738988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Optical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5459245"/>
          </a:xfrm>
        </p:spPr>
        <p:txBody>
          <a:bodyPr/>
          <a:lstStyle/>
          <a:p>
            <a:r>
              <a:rPr lang="en-US" sz="2400" dirty="0"/>
              <a:t>“In principle, a significantly wider tuning range can be achieved by increasing the in-taper optical power P1. For example, a readily achievable P1 of 3 </a:t>
            </a:r>
            <a:r>
              <a:rPr lang="en-US" sz="2400" dirty="0" err="1"/>
              <a:t>mW</a:t>
            </a:r>
            <a:r>
              <a:rPr lang="en-US" sz="2400" dirty="0"/>
              <a:t> would increase the tuning range to 2 MHz, while incident powers as high as 400 </a:t>
            </a:r>
            <a:r>
              <a:rPr lang="en-US" sz="2400" dirty="0" err="1"/>
              <a:t>mW</a:t>
            </a:r>
            <a:r>
              <a:rPr lang="en-US" sz="2400" dirty="0"/>
              <a:t> have been reported recently”</a:t>
            </a:r>
          </a:p>
          <a:p>
            <a:r>
              <a:rPr lang="en-US" sz="2400" dirty="0"/>
              <a:t>“We demonstrate the readout of graphene NEMS motion at room temperature using cavity-enhanced evanescent sensing with high-Q optical microspheres. This approach enables ultrasensitive readout of the graphene oscillatory motion and paves the way for high-sensitivity and large-bandwidth room-temperature force measurements in a resonator mass regime not currently attainable by using silicon NEMS devices. We present the measurement of the dispersive and dissipative optomechanical coupling coefficients of graphene at visible wavelengths and show that material absorption does not result in poor readout sensitivity and only minimally heats the resonator. Finally, we exploit the optical absorption to tune the mechanical frequency of the graphene resonator and propose routes to improve the sensitivity of readout measurements.”</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29</a:t>
            </a:fld>
            <a:endParaRPr lang="en-US" dirty="0"/>
          </a:p>
        </p:txBody>
      </p:sp>
    </p:spTree>
    <p:extLst>
      <p:ext uri="{BB962C8B-B14F-4D97-AF65-F5344CB8AC3E}">
        <p14:creationId xmlns:p14="http://schemas.microsoft.com/office/powerpoint/2010/main" val="242719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53FBF7-521B-4851-AD50-2B78735F9788}"/>
              </a:ext>
            </a:extLst>
          </p:cNvPr>
          <p:cNvSpPr/>
          <p:nvPr/>
        </p:nvSpPr>
        <p:spPr>
          <a:xfrm>
            <a:off x="579120" y="2752642"/>
            <a:ext cx="11612880"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a:xfrm>
            <a:off x="498536" y="2751003"/>
            <a:ext cx="10702864" cy="1362075"/>
          </a:xfrm>
        </p:spPr>
        <p:txBody>
          <a:bodyPr/>
          <a:lstStyle/>
          <a:p>
            <a:r>
              <a:rPr lang="en-US" sz="3200" cap="none" dirty="0"/>
              <a:t>Recent Literature Readings</a:t>
            </a:r>
            <a:br>
              <a:rPr lang="en-US" sz="3200" cap="none" dirty="0"/>
            </a:br>
            <a:br>
              <a:rPr lang="en-US" sz="3200" cap="none" dirty="0"/>
            </a:br>
            <a:endParaRPr lang="en-US" sz="3200" cap="none" dirty="0"/>
          </a:p>
        </p:txBody>
      </p:sp>
      <p:sp>
        <p:nvSpPr>
          <p:cNvPr id="6" name="Text Placeholder 5"/>
          <p:cNvSpPr>
            <a:spLocks noGrp="1"/>
          </p:cNvSpPr>
          <p:nvPr>
            <p:ph type="body" idx="1"/>
          </p:nvPr>
        </p:nvSpPr>
        <p:spPr>
          <a:xfrm>
            <a:off x="498536" y="1242824"/>
            <a:ext cx="7772400" cy="1500187"/>
          </a:xfrm>
        </p:spPr>
        <p:txBody>
          <a:bodyPr>
            <a:normAutofit/>
          </a:bodyPr>
          <a:lstStyle/>
          <a:p>
            <a:r>
              <a:rPr lang="en-US" sz="3200" dirty="0"/>
              <a:t>Section 1</a:t>
            </a:r>
            <a:endParaRPr lang="en-US" sz="3200" baseline="-25000" dirty="0"/>
          </a:p>
        </p:txBody>
      </p:sp>
      <p:sp>
        <p:nvSpPr>
          <p:cNvPr id="14" name="Slide Number Placeholder 1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7D47-7398-4810-A36C-C8173230302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6" descr="Image result for university of florida logo">
            <a:extLst>
              <a:ext uri="{FF2B5EF4-FFF2-40B4-BE49-F238E27FC236}">
                <a16:creationId xmlns:a16="http://schemas.microsoft.com/office/drawing/2014/main" id="{7C5A80DA-D1D9-42CF-8F7D-72D630BF5F6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14018" y="5016766"/>
            <a:ext cx="1046401" cy="69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EB0F8AA-9DEF-462F-A257-F2BC02B5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647" y="4957118"/>
            <a:ext cx="190500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23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53FBF7-521B-4851-AD50-2B78735F9788}"/>
              </a:ext>
            </a:extLst>
          </p:cNvPr>
          <p:cNvSpPr/>
          <p:nvPr/>
        </p:nvSpPr>
        <p:spPr>
          <a:xfrm>
            <a:off x="579120" y="2752642"/>
            <a:ext cx="11612880"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a:xfrm>
            <a:off x="498536" y="2751003"/>
            <a:ext cx="10702864" cy="1362075"/>
          </a:xfrm>
        </p:spPr>
        <p:txBody>
          <a:bodyPr/>
          <a:lstStyle/>
          <a:p>
            <a:r>
              <a:rPr lang="en-US" sz="3200" cap="none" dirty="0"/>
              <a:t>Phonon Cavity Coupling</a:t>
            </a:r>
            <a:br>
              <a:rPr lang="en-US" sz="3200" cap="none" dirty="0"/>
            </a:br>
            <a:br>
              <a:rPr lang="en-US" sz="3200" cap="none" dirty="0"/>
            </a:br>
            <a:endParaRPr lang="en-US" sz="3200" cap="none" dirty="0"/>
          </a:p>
        </p:txBody>
      </p:sp>
      <p:sp>
        <p:nvSpPr>
          <p:cNvPr id="6" name="Text Placeholder 5"/>
          <p:cNvSpPr>
            <a:spLocks noGrp="1"/>
          </p:cNvSpPr>
          <p:nvPr>
            <p:ph type="body" idx="1"/>
          </p:nvPr>
        </p:nvSpPr>
        <p:spPr>
          <a:xfrm>
            <a:off x="498536" y="1242824"/>
            <a:ext cx="7772400" cy="1500187"/>
          </a:xfrm>
        </p:spPr>
        <p:txBody>
          <a:bodyPr>
            <a:normAutofit/>
          </a:bodyPr>
          <a:lstStyle/>
          <a:p>
            <a:r>
              <a:rPr lang="en-US" sz="3200" dirty="0"/>
              <a:t>Section 5</a:t>
            </a:r>
            <a:endParaRPr lang="en-US" sz="3200" baseline="-25000" dirty="0"/>
          </a:p>
        </p:txBody>
      </p:sp>
      <p:sp>
        <p:nvSpPr>
          <p:cNvPr id="14" name="Slide Number Placeholder 1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7D47-7398-4810-A36C-C8173230302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6" descr="Image result for university of florida logo">
            <a:extLst>
              <a:ext uri="{FF2B5EF4-FFF2-40B4-BE49-F238E27FC236}">
                <a16:creationId xmlns:a16="http://schemas.microsoft.com/office/drawing/2014/main" id="{7C5A80DA-D1D9-42CF-8F7D-72D630BF5F6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14018" y="5016766"/>
            <a:ext cx="1046401" cy="69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EB0F8AA-9DEF-462F-A257-F2BC02B5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647" y="4957118"/>
            <a:ext cx="190500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06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5459245"/>
          </a:xfrm>
        </p:spPr>
        <p:txBody>
          <a:bodyPr/>
          <a:lstStyle/>
          <a:p>
            <a:r>
              <a:rPr lang="en-US" sz="2400" dirty="0"/>
              <a:t>Paper: Coherent phonon dynamics in spatially separated graphene mechanical resonators. By: </a:t>
            </a:r>
            <a:r>
              <a:rPr lang="en-US" sz="2400" dirty="0" err="1"/>
              <a:t>Zhuo-Zhi</a:t>
            </a:r>
            <a:r>
              <a:rPr lang="en-US" sz="2400" dirty="0"/>
              <a:t> </a:t>
            </a:r>
            <a:r>
              <a:rPr lang="en-US" sz="2400" dirty="0" err="1"/>
              <a:t>Zhanga</a:t>
            </a:r>
            <a:r>
              <a:rPr lang="en-US" sz="2400" dirty="0"/>
              <a:t>, Xiang-Xiang </a:t>
            </a:r>
            <a:r>
              <a:rPr lang="en-US" sz="2400" dirty="0" err="1"/>
              <a:t>Songa</a:t>
            </a:r>
            <a:r>
              <a:rPr lang="en-US" sz="2400" dirty="0"/>
              <a:t>, Gang </a:t>
            </a:r>
            <a:r>
              <a:rPr lang="en-US" sz="2400" dirty="0" err="1"/>
              <a:t>Luoa</a:t>
            </a:r>
            <a:r>
              <a:rPr lang="en-US" sz="2400" dirty="0"/>
              <a:t>, Zi-Jia </a:t>
            </a:r>
            <a:r>
              <a:rPr lang="en-US" sz="2400" dirty="0" err="1"/>
              <a:t>Sua</a:t>
            </a:r>
            <a:r>
              <a:rPr lang="en-US" sz="2400" dirty="0"/>
              <a:t>, Kai-Long Wanga, Gang </a:t>
            </a:r>
            <a:r>
              <a:rPr lang="en-US" sz="2400" dirty="0" err="1"/>
              <a:t>Caoa</a:t>
            </a:r>
            <a:r>
              <a:rPr lang="en-US" sz="2400" dirty="0"/>
              <a:t>, Hai-</a:t>
            </a:r>
            <a:r>
              <a:rPr lang="en-US" sz="2400" dirty="0" err="1"/>
              <a:t>Ou</a:t>
            </a:r>
            <a:r>
              <a:rPr lang="en-US" sz="2400" dirty="0"/>
              <a:t> Lia, Ming </a:t>
            </a:r>
            <a:r>
              <a:rPr lang="en-US" sz="2400" dirty="0" err="1"/>
              <a:t>Xiaoa</a:t>
            </a:r>
            <a:r>
              <a:rPr lang="en-US" sz="2400" dirty="0"/>
              <a:t>, </a:t>
            </a:r>
            <a:r>
              <a:rPr lang="en-US" sz="2400" dirty="0" err="1"/>
              <a:t>Guang</a:t>
            </a:r>
            <a:r>
              <a:rPr lang="en-US" sz="2400" dirty="0"/>
              <a:t>-Can </a:t>
            </a:r>
            <a:r>
              <a:rPr lang="en-US" sz="2400" dirty="0" err="1"/>
              <a:t>Guoa</a:t>
            </a:r>
            <a:r>
              <a:rPr lang="en-US" sz="2400" dirty="0"/>
              <a:t>, Lin </a:t>
            </a:r>
            <a:r>
              <a:rPr lang="en-US" sz="2400" dirty="0" err="1"/>
              <a:t>Tianc</a:t>
            </a:r>
            <a:r>
              <a:rPr lang="en-US" sz="2400" dirty="0"/>
              <a:t>, </a:t>
            </a:r>
            <a:r>
              <a:rPr lang="en-US" sz="2400" dirty="0" err="1"/>
              <a:t>Guang</a:t>
            </a:r>
            <a:r>
              <a:rPr lang="en-US" sz="2400" dirty="0"/>
              <a:t>-Wei Denga, and Guo-Ping Guo</a:t>
            </a:r>
          </a:p>
          <a:p>
            <a:pPr marL="0" indent="0">
              <a:buNone/>
            </a:pPr>
            <a:endParaRPr lang="en-US" sz="4000" dirty="0"/>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31</a:t>
            </a:fld>
            <a:endParaRPr lang="en-US" dirty="0"/>
          </a:p>
        </p:txBody>
      </p:sp>
    </p:spTree>
    <p:extLst>
      <p:ext uri="{BB962C8B-B14F-4D97-AF65-F5344CB8AC3E}">
        <p14:creationId xmlns:p14="http://schemas.microsoft.com/office/powerpoint/2010/main" val="491450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5459245"/>
              </a:xfrm>
            </p:spPr>
            <p:txBody>
              <a:bodyPr/>
              <a:lstStyle/>
              <a:p>
                <a:r>
                  <a:rPr lang="en-US" sz="2800" dirty="0"/>
                  <a:t>Measurement Temp: ~10mK</a:t>
                </a:r>
              </a:p>
              <a:p>
                <a:pPr marL="0" indent="0">
                  <a:buNone/>
                </a:pPr>
                <a:endParaRPr lang="en-US" sz="2800" dirty="0"/>
              </a:p>
              <a:p>
                <a:r>
                  <a:rPr lang="en-US" sz="2800" dirty="0"/>
                  <a:t>Measurement Pressure: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−7</m:t>
                        </m:r>
                      </m:sup>
                    </m:sSup>
                  </m:oMath>
                </a14:m>
                <a:r>
                  <a:rPr lang="en-US" sz="2800" dirty="0"/>
                  <a:t>Torr</a:t>
                </a:r>
              </a:p>
              <a:p>
                <a:endParaRPr lang="en-US" sz="2800" dirty="0"/>
              </a:p>
              <a:p>
                <a:r>
                  <a:rPr lang="en-US" sz="2800" dirty="0"/>
                  <a:t>Device Specs: Graphene ribbon with a width of ∼2.2 </a:t>
                </a:r>
                <a:r>
                  <a:rPr lang="en-US" sz="2800" dirty="0" err="1"/>
                  <a:t>μm</a:t>
                </a:r>
                <a:r>
                  <a:rPr lang="en-US" sz="2800" dirty="0"/>
                  <a:t> and ∼7 layers is suspended over three trenches (2 </a:t>
                </a:r>
                <a:r>
                  <a:rPr lang="en-US" sz="2800" dirty="0" err="1"/>
                  <a:t>μm</a:t>
                </a:r>
                <a:r>
                  <a:rPr lang="en-US" sz="2800" dirty="0"/>
                  <a:t> in width, 200 nm in depth) between four contact electrodes. This structure defines three electromechanical resonators.</a:t>
                </a:r>
              </a:p>
              <a:p>
                <a:pPr marL="0" indent="0">
                  <a:buNone/>
                </a:pPr>
                <a:endParaRPr lang="en-US" sz="2800" dirty="0"/>
              </a:p>
              <a:p>
                <a:r>
                  <a:rPr lang="en-US" sz="2800" dirty="0"/>
                  <a:t>“Similar structure was used to realize indirect coupling between mechanical resonators via a Raman-like process with static presentations”</a:t>
                </a:r>
              </a:p>
            </p:txBody>
          </p:sp>
        </mc:Choice>
        <mc:Fallback xmlns="">
          <p:sp>
            <p:nvSpPr>
              <p:cNvPr id="3" name="Content Placeholder 2">
                <a:extLst>
                  <a:ext uri="{FF2B5EF4-FFF2-40B4-BE49-F238E27FC236}">
                    <a16:creationId xmlns:a16="http://schemas.microsoft.com/office/drawing/2014/main" id="{930C43CC-233A-4FEF-BAE4-A0F87F00E927}"/>
                  </a:ext>
                </a:extLst>
              </p:cNvPr>
              <p:cNvSpPr>
                <a:spLocks noGrp="1" noRot="1" noChangeAspect="1" noMove="1" noResize="1" noEditPoints="1" noAdjustHandles="1" noChangeArrowheads="1" noChangeShapeType="1" noTextEdit="1"/>
              </p:cNvSpPr>
              <p:nvPr>
                <p:ph idx="1"/>
              </p:nvPr>
            </p:nvSpPr>
            <p:spPr>
              <a:xfrm>
                <a:off x="237067" y="797176"/>
                <a:ext cx="11705167" cy="5459245"/>
              </a:xfrm>
              <a:blipFill>
                <a:blip r:embed="rId2"/>
                <a:stretch>
                  <a:fillRect t="-1117" b="-3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32</a:t>
            </a:fld>
            <a:endParaRPr lang="en-US" dirty="0"/>
          </a:p>
        </p:txBody>
      </p:sp>
    </p:spTree>
    <p:extLst>
      <p:ext uri="{BB962C8B-B14F-4D97-AF65-F5344CB8AC3E}">
        <p14:creationId xmlns:p14="http://schemas.microsoft.com/office/powerpoint/2010/main" val="4063499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33</a:t>
            </a:fld>
            <a:endParaRPr lang="en-US" dirty="0"/>
          </a:p>
        </p:txBody>
      </p:sp>
      <p:pic>
        <p:nvPicPr>
          <p:cNvPr id="5" name="Picture 4">
            <a:extLst>
              <a:ext uri="{FF2B5EF4-FFF2-40B4-BE49-F238E27FC236}">
                <a16:creationId xmlns:a16="http://schemas.microsoft.com/office/drawing/2014/main" id="{22584838-DE0D-4589-AEF2-E6B46AF22BB7}"/>
              </a:ext>
            </a:extLst>
          </p:cNvPr>
          <p:cNvPicPr>
            <a:picLocks noChangeAspect="1"/>
          </p:cNvPicPr>
          <p:nvPr/>
        </p:nvPicPr>
        <p:blipFill>
          <a:blip r:embed="rId3"/>
          <a:stretch>
            <a:fillRect/>
          </a:stretch>
        </p:blipFill>
        <p:spPr>
          <a:xfrm>
            <a:off x="7186863" y="863378"/>
            <a:ext cx="5005137" cy="5712883"/>
          </a:xfrm>
          <a:prstGeom prst="rect">
            <a:avLst/>
          </a:prstGeom>
        </p:spPr>
      </p:pic>
      <p:sp>
        <p:nvSpPr>
          <p:cNvPr id="6" name="TextBox 5">
            <a:extLst>
              <a:ext uri="{FF2B5EF4-FFF2-40B4-BE49-F238E27FC236}">
                <a16:creationId xmlns:a16="http://schemas.microsoft.com/office/drawing/2014/main" id="{C9DB8EF1-C2DC-4153-A401-2249845363D8}"/>
              </a:ext>
            </a:extLst>
          </p:cNvPr>
          <p:cNvSpPr txBox="1"/>
          <p:nvPr/>
        </p:nvSpPr>
        <p:spPr>
          <a:xfrm>
            <a:off x="0" y="863378"/>
            <a:ext cx="7186862" cy="4832092"/>
          </a:xfrm>
          <a:prstGeom prst="rect">
            <a:avLst/>
          </a:prstGeom>
          <a:noFill/>
        </p:spPr>
        <p:txBody>
          <a:bodyPr wrap="square" rtlCol="0">
            <a:spAutoFit/>
          </a:bodyPr>
          <a:lstStyle/>
          <a:p>
            <a:r>
              <a:rPr lang="en-US" sz="1400" dirty="0"/>
              <a:t>Fig. 1. Sample structure and mode spectra of the resonators. (A) Scanning electron microscope image of a typical sample with a tilted view angle. Four contacts divide a suspended graphene ribbon into three mechanical resonators, R</a:t>
            </a:r>
            <a:r>
              <a:rPr lang="en-US" sz="1050" dirty="0"/>
              <a:t>1</a:t>
            </a:r>
            <a:r>
              <a:rPr lang="en-US" sz="1400" dirty="0"/>
              <a:t>, R</a:t>
            </a:r>
            <a:r>
              <a:rPr lang="en-US" sz="1050" dirty="0"/>
              <a:t>2</a:t>
            </a:r>
            <a:r>
              <a:rPr lang="en-US" sz="1400" dirty="0"/>
              <a:t>, and R</a:t>
            </a:r>
            <a:r>
              <a:rPr lang="en-US" sz="1050" dirty="0"/>
              <a:t>3</a:t>
            </a:r>
            <a:r>
              <a:rPr lang="en-US" sz="1400" dirty="0"/>
              <a:t>, in a linear chain. (B) Schematic sample structure and measurement setup. A frequency-modulated microwave signal VFM is applied through one contact of the center resonator, and a lock-in amplifier detects the mixing current </a:t>
            </a:r>
            <a:r>
              <a:rPr lang="en-US" sz="1400" dirty="0" err="1"/>
              <a:t>I</a:t>
            </a:r>
            <a:r>
              <a:rPr lang="en-US" sz="900" dirty="0" err="1"/>
              <a:t>mix</a:t>
            </a:r>
            <a:r>
              <a:rPr lang="en-US" sz="1400" dirty="0"/>
              <a:t> at the modulation frequency of the inputted FM signal at another contact. The frequencies of the resonators are tuned by dc voltages on the gates, respectively. An arbitrary waveform generator (AWG) is connected to gate g1 to provide additional burst signals for the coherent oscillations. (C) The mixing current as a function of the driving frequency </a:t>
            </a:r>
            <a:r>
              <a:rPr lang="en-US" sz="1400" dirty="0" err="1"/>
              <a:t>f</a:t>
            </a:r>
            <a:r>
              <a:rPr lang="en-US" sz="900" dirty="0" err="1"/>
              <a:t>d</a:t>
            </a:r>
            <a:r>
              <a:rPr lang="en-US" sz="1400" dirty="0"/>
              <a:t> at V</a:t>
            </a:r>
            <a:r>
              <a:rPr lang="en-US" sz="1050" dirty="0"/>
              <a:t>g1</a:t>
            </a:r>
            <a:r>
              <a:rPr lang="en-US" sz="1400" dirty="0"/>
              <a:t> = 22 V. The measured linewidth of resonator R</a:t>
            </a:r>
            <a:r>
              <a:rPr lang="en-US" sz="1050" dirty="0"/>
              <a:t>1</a:t>
            </a:r>
            <a:r>
              <a:rPr lang="en-US" sz="1400" dirty="0"/>
              <a:t> is γ</a:t>
            </a:r>
            <a:r>
              <a:rPr lang="en-US" sz="1050" dirty="0"/>
              <a:t>1</a:t>
            </a:r>
            <a:r>
              <a:rPr lang="en-US" sz="1400" dirty="0"/>
              <a:t>/2π ∼ 1.20 kHz. Similarly, the linewidth of R</a:t>
            </a:r>
            <a:r>
              <a:rPr lang="en-US" sz="1050" dirty="0"/>
              <a:t>2</a:t>
            </a:r>
            <a:r>
              <a:rPr lang="en-US" sz="1400" dirty="0"/>
              <a:t> is γ</a:t>
            </a:r>
            <a:r>
              <a:rPr lang="en-US" sz="1050" dirty="0"/>
              <a:t>2</a:t>
            </a:r>
            <a:r>
              <a:rPr lang="en-US" sz="1400" dirty="0"/>
              <a:t>/2π ∼ 1.16 kHz and the linewidth of R3 is γ3=2π ∼ 0.73 kHz (SI Appendix, Fig. S2) at a driving power of ∼− 60 dBm. (D) The mixing-current spectrum of resonators R</a:t>
            </a:r>
            <a:r>
              <a:rPr lang="en-US" sz="1050" dirty="0"/>
              <a:t>1</a:t>
            </a:r>
            <a:r>
              <a:rPr lang="en-US" sz="1400" dirty="0"/>
              <a:t> and R</a:t>
            </a:r>
            <a:r>
              <a:rPr lang="en-US" sz="1050" dirty="0"/>
              <a:t>2</a:t>
            </a:r>
            <a:r>
              <a:rPr lang="en-US" sz="1400" dirty="0"/>
              <a:t>. Coupling strength as large as 11.5 MHz is observed. Here V</a:t>
            </a:r>
            <a:r>
              <a:rPr lang="en-US" sz="1050" dirty="0"/>
              <a:t>g2</a:t>
            </a:r>
            <a:r>
              <a:rPr lang="en-US" sz="1400" dirty="0"/>
              <a:t> = 17 V and V</a:t>
            </a:r>
            <a:r>
              <a:rPr lang="en-US" sz="1050" dirty="0"/>
              <a:t>g3</a:t>
            </a:r>
            <a:r>
              <a:rPr lang="en-US" sz="1400" dirty="0"/>
              <a:t> = 0 V. (E) Spectrum of all three resonators. Here R</a:t>
            </a:r>
            <a:r>
              <a:rPr lang="en-US" sz="1050" dirty="0"/>
              <a:t>2</a:t>
            </a:r>
            <a:r>
              <a:rPr lang="en-US" sz="1400" dirty="0"/>
              <a:t> is far </a:t>
            </a:r>
            <a:r>
              <a:rPr lang="en-US" sz="1400" dirty="0" err="1"/>
              <a:t>offresonance</a:t>
            </a:r>
            <a:r>
              <a:rPr lang="en-US" sz="1400" dirty="0"/>
              <a:t> from R</a:t>
            </a:r>
            <a:r>
              <a:rPr lang="en-US" sz="1050" dirty="0"/>
              <a:t>3</a:t>
            </a:r>
            <a:r>
              <a:rPr lang="en-US" sz="1400" dirty="0"/>
              <a:t> with a detuning Δ</a:t>
            </a:r>
            <a:r>
              <a:rPr lang="en-US" sz="1050" dirty="0"/>
              <a:t>23</a:t>
            </a:r>
            <a:r>
              <a:rPr lang="en-US" sz="1400" dirty="0"/>
              <a:t>/2π ∼ 20 MHz, with V</a:t>
            </a:r>
            <a:r>
              <a:rPr lang="en-US" sz="1050" dirty="0"/>
              <a:t>g2</a:t>
            </a:r>
            <a:r>
              <a:rPr lang="en-US" sz="1400" dirty="0"/>
              <a:t> = 14 V, and V</a:t>
            </a:r>
            <a:r>
              <a:rPr lang="en-US" sz="1050" dirty="0"/>
              <a:t>g3</a:t>
            </a:r>
            <a:r>
              <a:rPr lang="en-US" sz="1400" dirty="0"/>
              <a:t> = 15 V. The dc voltage V</a:t>
            </a:r>
            <a:r>
              <a:rPr lang="en-US" sz="1050" dirty="0"/>
              <a:t>g1</a:t>
            </a:r>
            <a:r>
              <a:rPr lang="en-US" sz="1400" dirty="0"/>
              <a:t> is scanned over a wide range, to tune the resonant frequency of R1 to cross the frequencies f</a:t>
            </a:r>
            <a:r>
              <a:rPr lang="en-US" sz="1050" dirty="0"/>
              <a:t>m2</a:t>
            </a:r>
            <a:r>
              <a:rPr lang="en-US" sz="1400" dirty="0"/>
              <a:t> and f</a:t>
            </a:r>
            <a:r>
              <a:rPr lang="en-US" sz="1050" dirty="0"/>
              <a:t>m3</a:t>
            </a:r>
            <a:r>
              <a:rPr lang="en-US" sz="1400" dirty="0"/>
              <a:t>. A large avoided level crossing is observed when fm1 approaches f</a:t>
            </a:r>
            <a:r>
              <a:rPr lang="en-US" sz="1050" dirty="0"/>
              <a:t>m2</a:t>
            </a:r>
            <a:r>
              <a:rPr lang="en-US" sz="1400" dirty="0"/>
              <a:t>. A smaller energy splitting is observed when fm1 approaches fm3 due to the indirect coupling. (F) The measured indirect coupling strength Ω</a:t>
            </a:r>
            <a:r>
              <a:rPr lang="en-US" sz="1050" dirty="0"/>
              <a:t>13</a:t>
            </a:r>
            <a:r>
              <a:rPr lang="en-US" sz="1400" dirty="0"/>
              <a:t>=2π between R</a:t>
            </a:r>
            <a:r>
              <a:rPr lang="en-US" sz="1050" dirty="0"/>
              <a:t>1</a:t>
            </a:r>
            <a:r>
              <a:rPr lang="en-US" sz="1400" dirty="0"/>
              <a:t> and R</a:t>
            </a:r>
            <a:r>
              <a:rPr lang="en-US" sz="1050" dirty="0"/>
              <a:t>3</a:t>
            </a:r>
            <a:r>
              <a:rPr lang="en-US" sz="1400" dirty="0"/>
              <a:t> as a function of Δ</a:t>
            </a:r>
            <a:r>
              <a:rPr lang="en-US" sz="1050" dirty="0"/>
              <a:t>23</a:t>
            </a:r>
            <a:r>
              <a:rPr lang="en-US" sz="1400" dirty="0"/>
              <a:t>/2π. D and E are obtained at a driving power of ∼− 40 dBm to have a better resolution.</a:t>
            </a:r>
          </a:p>
          <a:p>
            <a:endParaRPr lang="en-US" sz="1400" dirty="0">
              <a:latin typeface="+mn-lt"/>
            </a:endParaRPr>
          </a:p>
        </p:txBody>
      </p:sp>
    </p:spTree>
    <p:extLst>
      <p:ext uri="{BB962C8B-B14F-4D97-AF65-F5344CB8AC3E}">
        <p14:creationId xmlns:p14="http://schemas.microsoft.com/office/powerpoint/2010/main" val="2587192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34</a:t>
            </a:fld>
            <a:endParaRPr lang="en-US" dirty="0"/>
          </a:p>
        </p:txBody>
      </p:sp>
      <p:sp>
        <p:nvSpPr>
          <p:cNvPr id="6" name="TextBox 5">
            <a:extLst>
              <a:ext uri="{FF2B5EF4-FFF2-40B4-BE49-F238E27FC236}">
                <a16:creationId xmlns:a16="http://schemas.microsoft.com/office/drawing/2014/main" id="{C9DB8EF1-C2DC-4153-A401-2249845363D8}"/>
              </a:ext>
            </a:extLst>
          </p:cNvPr>
          <p:cNvSpPr txBox="1"/>
          <p:nvPr/>
        </p:nvSpPr>
        <p:spPr>
          <a:xfrm>
            <a:off x="0" y="863378"/>
            <a:ext cx="6298073" cy="5632311"/>
          </a:xfrm>
          <a:prstGeom prst="rect">
            <a:avLst/>
          </a:prstGeom>
          <a:noFill/>
        </p:spPr>
        <p:txBody>
          <a:bodyPr wrap="square" rtlCol="0">
            <a:spAutoFit/>
          </a:bodyPr>
          <a:lstStyle/>
          <a:p>
            <a:r>
              <a:rPr lang="en-US" dirty="0"/>
              <a:t>Fig. 2. Phonon Rabi oscillations between spatially separated resonators. (A) Spectrum of R</a:t>
            </a:r>
            <a:r>
              <a:rPr lang="en-US" sz="1200" dirty="0"/>
              <a:t>1</a:t>
            </a:r>
            <a:r>
              <a:rPr lang="en-US" dirty="0"/>
              <a:t> and R</a:t>
            </a:r>
            <a:r>
              <a:rPr lang="en-US" sz="1200" dirty="0"/>
              <a:t>3</a:t>
            </a:r>
            <a:r>
              <a:rPr lang="en-US" dirty="0"/>
              <a:t> at V</a:t>
            </a:r>
            <a:r>
              <a:rPr lang="en-US" sz="1200" dirty="0"/>
              <a:t>g2</a:t>
            </a:r>
            <a:r>
              <a:rPr lang="en-US" dirty="0"/>
              <a:t> = 17.5 V and V</a:t>
            </a:r>
            <a:r>
              <a:rPr lang="en-US" sz="1200" dirty="0"/>
              <a:t>g3</a:t>
            </a:r>
            <a:r>
              <a:rPr lang="en-US" dirty="0"/>
              <a:t> = 22 V with effective coupling strength Ω</a:t>
            </a:r>
            <a:r>
              <a:rPr lang="en-US" sz="1200" dirty="0"/>
              <a:t>13</a:t>
            </a:r>
            <a:r>
              <a:rPr lang="en-US" dirty="0"/>
              <a:t>/2π = 3.11 </a:t>
            </a:r>
            <a:r>
              <a:rPr lang="en-US" dirty="0" err="1"/>
              <a:t>MHz.</a:t>
            </a:r>
            <a:r>
              <a:rPr lang="en-US" dirty="0"/>
              <a:t> During the experiment, we first excite the coupled system to eigenmode A, then apply a microwave burst to generate rotations around the x axis, and measure the mixing current at the frequency of eigenmode A. Each sequence is repeated for over 105 times to gather the data for the average mixing current. (B) Evolution of the system on the Bloch sphere. The dashed blue arrow marks the initial state. Under the microwave burst, the system rotates around the x axis, following the red trajectory, and the burst duration τ determines the rotation angle. (C) Average mixing current as a function of burst duration with microwave amplitudes </a:t>
            </a:r>
            <a:r>
              <a:rPr lang="en-US" dirty="0" err="1"/>
              <a:t>V</a:t>
            </a:r>
            <a:r>
              <a:rPr lang="en-US" sz="1400" dirty="0" err="1"/>
              <a:t>pp</a:t>
            </a:r>
            <a:r>
              <a:rPr lang="en-US" dirty="0"/>
              <a:t> = 0.60, 0.48, 0.36, and 0.24 V, respectively. The purple lines show the damped </a:t>
            </a:r>
            <a:r>
              <a:rPr lang="en-US" dirty="0" err="1"/>
              <a:t>cosinusoidal</a:t>
            </a:r>
            <a:r>
              <a:rPr lang="en-US" dirty="0"/>
              <a:t> fits to the experimental data. (D) The Rabi oscillation versus the microwave amplitude </a:t>
            </a:r>
            <a:r>
              <a:rPr lang="en-US" dirty="0" err="1"/>
              <a:t>V</a:t>
            </a:r>
            <a:r>
              <a:rPr lang="en-US" sz="1400" dirty="0" err="1"/>
              <a:t>pp</a:t>
            </a:r>
            <a:r>
              <a:rPr lang="en-US" dirty="0"/>
              <a:t>. (E) Extracted Rabi frequency </a:t>
            </a:r>
            <a:r>
              <a:rPr lang="en-US" dirty="0" err="1"/>
              <a:t>Ω</a:t>
            </a:r>
            <a:r>
              <a:rPr lang="en-US" sz="1000" dirty="0" err="1"/>
              <a:t>rab</a:t>
            </a:r>
            <a:r>
              <a:rPr lang="en-US" sz="1050" dirty="0" err="1"/>
              <a:t>i</a:t>
            </a:r>
            <a:r>
              <a:rPr lang="en-US" dirty="0"/>
              <a:t>/2π as a function of microwave amplitude in comparison with a linear fitting (black line).</a:t>
            </a:r>
          </a:p>
        </p:txBody>
      </p:sp>
      <p:pic>
        <p:nvPicPr>
          <p:cNvPr id="3" name="Picture 2">
            <a:extLst>
              <a:ext uri="{FF2B5EF4-FFF2-40B4-BE49-F238E27FC236}">
                <a16:creationId xmlns:a16="http://schemas.microsoft.com/office/drawing/2014/main" id="{E6DA2C30-5ECA-4264-B556-F762E998B9FA}"/>
              </a:ext>
            </a:extLst>
          </p:cNvPr>
          <p:cNvPicPr>
            <a:picLocks noChangeAspect="1"/>
          </p:cNvPicPr>
          <p:nvPr/>
        </p:nvPicPr>
        <p:blipFill>
          <a:blip r:embed="rId2"/>
          <a:stretch>
            <a:fillRect/>
          </a:stretch>
        </p:blipFill>
        <p:spPr>
          <a:xfrm>
            <a:off x="6298073" y="592474"/>
            <a:ext cx="5883506" cy="5902240"/>
          </a:xfrm>
          <a:prstGeom prst="rect">
            <a:avLst/>
          </a:prstGeom>
        </p:spPr>
      </p:pic>
    </p:spTree>
    <p:extLst>
      <p:ext uri="{BB962C8B-B14F-4D97-AF65-F5344CB8AC3E}">
        <p14:creationId xmlns:p14="http://schemas.microsoft.com/office/powerpoint/2010/main" val="3608003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35</a:t>
            </a:fld>
            <a:endParaRPr lang="en-US" dirty="0"/>
          </a:p>
        </p:txBody>
      </p:sp>
      <p:sp>
        <p:nvSpPr>
          <p:cNvPr id="6" name="TextBox 5">
            <a:extLst>
              <a:ext uri="{FF2B5EF4-FFF2-40B4-BE49-F238E27FC236}">
                <a16:creationId xmlns:a16="http://schemas.microsoft.com/office/drawing/2014/main" id="{C9DB8EF1-C2DC-4153-A401-2249845363D8}"/>
              </a:ext>
            </a:extLst>
          </p:cNvPr>
          <p:cNvSpPr txBox="1"/>
          <p:nvPr/>
        </p:nvSpPr>
        <p:spPr>
          <a:xfrm>
            <a:off x="0" y="784490"/>
            <a:ext cx="6298073" cy="5632311"/>
          </a:xfrm>
          <a:prstGeom prst="rect">
            <a:avLst/>
          </a:prstGeom>
          <a:noFill/>
        </p:spPr>
        <p:txBody>
          <a:bodyPr wrap="square" rtlCol="0">
            <a:spAutoFit/>
          </a:bodyPr>
          <a:lstStyle/>
          <a:p>
            <a:r>
              <a:rPr lang="en-US" sz="2000" dirty="0"/>
              <a:t>Fig. 3. Phonon Ramsey interference between spatially separated resonators. (A) Pulse sequence and system evolution in the Bloch sphere during Ramsey interference experiment. The pulse sequence consists of a π/2 rotation around the x axis, a free evolution duration </a:t>
            </a:r>
            <a:r>
              <a:rPr lang="en-US" sz="2000" dirty="0" err="1"/>
              <a:t>τ</a:t>
            </a:r>
            <a:r>
              <a:rPr lang="en-US" sz="1050" dirty="0" err="1"/>
              <a:t>wait</a:t>
            </a:r>
            <a:r>
              <a:rPr lang="en-US" sz="2000" dirty="0"/>
              <a:t>, and a second pulse around the x axis (or a selected axis in the x-y plane). The dashed blue arrows indicate the initial state of this system. The dashed red arrows indicate the evolution trajectories. The solid blue arrows refer to the final state. (B) Average mixing current as a function of </a:t>
            </a:r>
            <a:r>
              <a:rPr lang="en-US" sz="2000" dirty="0" err="1"/>
              <a:t>τ</a:t>
            </a:r>
            <a:r>
              <a:rPr lang="en-US" sz="1100" dirty="0" err="1"/>
              <a:t>wait</a:t>
            </a:r>
            <a:r>
              <a:rPr lang="en-US" sz="2000" dirty="0"/>
              <a:t> with coupling strength Ω13=2π = 3.11 </a:t>
            </a:r>
            <a:r>
              <a:rPr lang="en-US" sz="2000" dirty="0" err="1"/>
              <a:t>MHz.</a:t>
            </a:r>
            <a:r>
              <a:rPr lang="en-US" sz="2000" dirty="0"/>
              <a:t> The solid line is the numerical fitting using a damped </a:t>
            </a:r>
            <a:r>
              <a:rPr lang="en-US" sz="2000" dirty="0" err="1"/>
              <a:t>cosinusoidal</a:t>
            </a:r>
            <a:r>
              <a:rPr lang="en-US" sz="2000" dirty="0"/>
              <a:t> function, which gives an oscillation frequency </a:t>
            </a:r>
            <a:r>
              <a:rPr lang="en-US" sz="2000" dirty="0" err="1"/>
              <a:t>Ω</a:t>
            </a:r>
            <a:r>
              <a:rPr lang="en-US" sz="1000" dirty="0" err="1"/>
              <a:t>ramsey</a:t>
            </a:r>
            <a:r>
              <a:rPr lang="en-US" sz="2000" dirty="0"/>
              <a:t>/2π = 3.12 MHz, in good agreement with the coupling strength. (C) Ramsey interferences versus waiting time and relative phase </a:t>
            </a:r>
            <a:r>
              <a:rPr lang="en-US" sz="2000" dirty="0" err="1"/>
              <a:t>Δφ</a:t>
            </a:r>
            <a:r>
              <a:rPr lang="en-US" sz="2000" dirty="0"/>
              <a:t> between the two π/2 pulses.</a:t>
            </a:r>
          </a:p>
        </p:txBody>
      </p:sp>
      <p:pic>
        <p:nvPicPr>
          <p:cNvPr id="5" name="Picture 4">
            <a:extLst>
              <a:ext uri="{FF2B5EF4-FFF2-40B4-BE49-F238E27FC236}">
                <a16:creationId xmlns:a16="http://schemas.microsoft.com/office/drawing/2014/main" id="{6E234717-D3C3-4B31-A96C-A257717A5F05}"/>
              </a:ext>
            </a:extLst>
          </p:cNvPr>
          <p:cNvPicPr>
            <a:picLocks noChangeAspect="1"/>
          </p:cNvPicPr>
          <p:nvPr/>
        </p:nvPicPr>
        <p:blipFill>
          <a:blip r:embed="rId3"/>
          <a:stretch>
            <a:fillRect/>
          </a:stretch>
        </p:blipFill>
        <p:spPr>
          <a:xfrm>
            <a:off x="6006331" y="784490"/>
            <a:ext cx="6175248" cy="5774879"/>
          </a:xfrm>
          <a:prstGeom prst="rect">
            <a:avLst/>
          </a:prstGeom>
        </p:spPr>
      </p:pic>
    </p:spTree>
    <p:extLst>
      <p:ext uri="{BB962C8B-B14F-4D97-AF65-F5344CB8AC3E}">
        <p14:creationId xmlns:p14="http://schemas.microsoft.com/office/powerpoint/2010/main" val="69764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36</a:t>
            </a:fld>
            <a:endParaRPr lang="en-US" dirty="0"/>
          </a:p>
        </p:txBody>
      </p:sp>
      <p:pic>
        <p:nvPicPr>
          <p:cNvPr id="3" name="Picture 2">
            <a:extLst>
              <a:ext uri="{FF2B5EF4-FFF2-40B4-BE49-F238E27FC236}">
                <a16:creationId xmlns:a16="http://schemas.microsoft.com/office/drawing/2014/main" id="{A4432598-A46E-4209-A341-391C1DCDA327}"/>
              </a:ext>
            </a:extLst>
          </p:cNvPr>
          <p:cNvPicPr>
            <a:picLocks noChangeAspect="1"/>
          </p:cNvPicPr>
          <p:nvPr/>
        </p:nvPicPr>
        <p:blipFill>
          <a:blip r:embed="rId3"/>
          <a:stretch>
            <a:fillRect/>
          </a:stretch>
        </p:blipFill>
        <p:spPr>
          <a:xfrm>
            <a:off x="1608955" y="1106222"/>
            <a:ext cx="8974090" cy="4645555"/>
          </a:xfrm>
          <a:prstGeom prst="rect">
            <a:avLst/>
          </a:prstGeom>
        </p:spPr>
      </p:pic>
    </p:spTree>
    <p:extLst>
      <p:ext uri="{BB962C8B-B14F-4D97-AF65-F5344CB8AC3E}">
        <p14:creationId xmlns:p14="http://schemas.microsoft.com/office/powerpoint/2010/main" val="123363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37</a:t>
            </a:fld>
            <a:endParaRPr lang="en-US" dirty="0"/>
          </a:p>
        </p:txBody>
      </p:sp>
      <p:sp>
        <p:nvSpPr>
          <p:cNvPr id="5" name="TextBox 4">
            <a:extLst>
              <a:ext uri="{FF2B5EF4-FFF2-40B4-BE49-F238E27FC236}">
                <a16:creationId xmlns:a16="http://schemas.microsoft.com/office/drawing/2014/main" id="{0CAFC31F-E5DD-4CE4-ADAA-404B469C2BFC}"/>
              </a:ext>
            </a:extLst>
          </p:cNvPr>
          <p:cNvSpPr txBox="1"/>
          <p:nvPr/>
        </p:nvSpPr>
        <p:spPr>
          <a:xfrm>
            <a:off x="401054" y="1008938"/>
            <a:ext cx="11705167" cy="4154984"/>
          </a:xfrm>
          <a:prstGeom prst="rect">
            <a:avLst/>
          </a:prstGeom>
          <a:noFill/>
        </p:spPr>
        <p:txBody>
          <a:bodyPr wrap="square" rtlCol="0">
            <a:spAutoFit/>
          </a:bodyPr>
          <a:lstStyle/>
          <a:p>
            <a:r>
              <a:rPr lang="en-US" sz="2400" dirty="0"/>
              <a:t>Caption for figure 4 on previous slide:</a:t>
            </a:r>
          </a:p>
          <a:p>
            <a:endParaRPr lang="en-US" sz="2400" dirty="0"/>
          </a:p>
          <a:p>
            <a:r>
              <a:rPr lang="en-US" sz="2400" dirty="0"/>
              <a:t>Fig. 4. Rabi and Ramsey oscillations at different coupling strengths. Phonon Rabi oscillations (A–C) and Ramsey interference (E–G) between spatially separated resonators at coupling strengths </a:t>
            </a:r>
            <a:r>
              <a:rPr lang="el-GR" sz="2400" dirty="0"/>
              <a:t>Ω</a:t>
            </a:r>
            <a:r>
              <a:rPr lang="el-GR" sz="1400" dirty="0"/>
              <a:t>13</a:t>
            </a:r>
            <a:r>
              <a:rPr lang="en-US" sz="2400" dirty="0"/>
              <a:t>/</a:t>
            </a:r>
            <a:r>
              <a:rPr lang="el-GR" sz="2400" dirty="0"/>
              <a:t>2π = 1.18, 1.68, </a:t>
            </a:r>
            <a:r>
              <a:rPr lang="en-US" sz="2400" dirty="0"/>
              <a:t>and 2.36 MHz, respectively. Solid lines are numerical fitting using damped </a:t>
            </a:r>
            <a:r>
              <a:rPr lang="en-US" sz="2400" dirty="0" err="1"/>
              <a:t>cosinusoidal</a:t>
            </a:r>
            <a:r>
              <a:rPr lang="en-US" sz="2400" dirty="0"/>
              <a:t> functions. (D) Damping times of Rabi oscillations </a:t>
            </a:r>
            <a:r>
              <a:rPr lang="en-US" sz="2400" dirty="0" err="1"/>
              <a:t>T</a:t>
            </a:r>
            <a:r>
              <a:rPr lang="en-US" sz="1400" dirty="0" err="1"/>
              <a:t>Rabi</a:t>
            </a:r>
            <a:r>
              <a:rPr lang="en-US" sz="2400" dirty="0"/>
              <a:t> and quality factor </a:t>
            </a:r>
            <a:r>
              <a:rPr lang="en-US" sz="2400" dirty="0" err="1"/>
              <a:t>Q</a:t>
            </a:r>
            <a:r>
              <a:rPr lang="en-US" sz="1400" dirty="0" err="1"/>
              <a:t>Rabi</a:t>
            </a:r>
            <a:r>
              <a:rPr lang="en-US" sz="2400" dirty="0"/>
              <a:t> =</a:t>
            </a:r>
            <a:r>
              <a:rPr lang="en-US" sz="2400" dirty="0" err="1"/>
              <a:t>T</a:t>
            </a:r>
            <a:r>
              <a:rPr lang="en-US" sz="1400" dirty="0" err="1"/>
              <a:t>Rabi</a:t>
            </a:r>
            <a:r>
              <a:rPr lang="en-US" sz="2400" dirty="0"/>
              <a:t> × </a:t>
            </a:r>
            <a:r>
              <a:rPr lang="el-GR" sz="2400" dirty="0"/>
              <a:t>Ω</a:t>
            </a:r>
            <a:r>
              <a:rPr lang="en-US" sz="1400" dirty="0"/>
              <a:t>Rabi</a:t>
            </a:r>
            <a:r>
              <a:rPr lang="en-US" sz="2400" dirty="0"/>
              <a:t>/2</a:t>
            </a:r>
            <a:r>
              <a:rPr lang="el-GR" sz="2400" dirty="0"/>
              <a:t>π </a:t>
            </a:r>
            <a:r>
              <a:rPr lang="en-US" sz="2400" dirty="0"/>
              <a:t>as functions of coupling rate </a:t>
            </a:r>
            <a:r>
              <a:rPr lang="el-GR" sz="2400" dirty="0"/>
              <a:t>Ω13</a:t>
            </a:r>
            <a:r>
              <a:rPr lang="en-US" sz="2400" dirty="0"/>
              <a:t>/</a:t>
            </a:r>
            <a:r>
              <a:rPr lang="el-GR" sz="2400" dirty="0"/>
              <a:t>2π. (</a:t>
            </a:r>
            <a:r>
              <a:rPr lang="en-US" sz="2400" dirty="0"/>
              <a:t>H) Damping times of Ramsey interference </a:t>
            </a:r>
            <a:r>
              <a:rPr lang="en-US" sz="2400" dirty="0" err="1"/>
              <a:t>T</a:t>
            </a:r>
            <a:r>
              <a:rPr lang="en-US" sz="1400" dirty="0" err="1"/>
              <a:t>Ramsey</a:t>
            </a:r>
            <a:r>
              <a:rPr lang="en-US" sz="2400" dirty="0"/>
              <a:t> and quality factor </a:t>
            </a:r>
            <a:r>
              <a:rPr lang="en-US" sz="2400" dirty="0" err="1"/>
              <a:t>Q</a:t>
            </a:r>
            <a:r>
              <a:rPr lang="en-US" sz="1400" dirty="0" err="1"/>
              <a:t>Ramsey</a:t>
            </a:r>
            <a:r>
              <a:rPr lang="en-US" sz="2400" dirty="0"/>
              <a:t> =</a:t>
            </a:r>
            <a:r>
              <a:rPr lang="en-US" sz="2400" dirty="0" err="1"/>
              <a:t>T</a:t>
            </a:r>
            <a:r>
              <a:rPr lang="en-US" sz="1400" dirty="0" err="1"/>
              <a:t>Ramsey</a:t>
            </a:r>
            <a:r>
              <a:rPr lang="en-US" sz="2400" dirty="0"/>
              <a:t> × </a:t>
            </a:r>
            <a:r>
              <a:rPr lang="el-GR" sz="2400" dirty="0"/>
              <a:t>Ω</a:t>
            </a:r>
            <a:r>
              <a:rPr lang="en-US" sz="1400" dirty="0"/>
              <a:t>Ramsey</a:t>
            </a:r>
            <a:r>
              <a:rPr lang="en-US" sz="2400" dirty="0"/>
              <a:t>/2</a:t>
            </a:r>
            <a:r>
              <a:rPr lang="el-GR" sz="2400" dirty="0"/>
              <a:t>π </a:t>
            </a:r>
            <a:r>
              <a:rPr lang="en-US" sz="2400" dirty="0"/>
              <a:t>as functions of coupling rate </a:t>
            </a:r>
            <a:r>
              <a:rPr lang="el-GR" sz="2400" dirty="0"/>
              <a:t>Ω13</a:t>
            </a:r>
            <a:r>
              <a:rPr lang="en-US" sz="2400" dirty="0"/>
              <a:t>/</a:t>
            </a:r>
            <a:r>
              <a:rPr lang="el-GR" sz="2400" dirty="0"/>
              <a:t>2π. </a:t>
            </a:r>
            <a:r>
              <a:rPr lang="en-US" sz="2400" dirty="0"/>
              <a:t>Error bars are given by fitting fidelities. Data points for </a:t>
            </a:r>
            <a:r>
              <a:rPr lang="el-GR" sz="2400" dirty="0"/>
              <a:t>Ω13</a:t>
            </a:r>
            <a:r>
              <a:rPr lang="en-US" sz="2400" dirty="0"/>
              <a:t>/</a:t>
            </a:r>
            <a:r>
              <a:rPr lang="el-GR" sz="2400" dirty="0"/>
              <a:t>2π = 3.11 </a:t>
            </a:r>
            <a:r>
              <a:rPr lang="en-US" sz="2400" dirty="0"/>
              <a:t>MHz are taken from Figures 2 and 3.</a:t>
            </a:r>
            <a:endParaRPr lang="en-US" sz="2400" dirty="0">
              <a:latin typeface="+mn-lt"/>
            </a:endParaRPr>
          </a:p>
        </p:txBody>
      </p:sp>
    </p:spTree>
    <p:extLst>
      <p:ext uri="{BB962C8B-B14F-4D97-AF65-F5344CB8AC3E}">
        <p14:creationId xmlns:p14="http://schemas.microsoft.com/office/powerpoint/2010/main" val="2254635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5459245"/>
          </a:xfrm>
        </p:spPr>
        <p:txBody>
          <a:bodyPr/>
          <a:lstStyle/>
          <a:p>
            <a:r>
              <a:rPr lang="en-US" sz="2800" dirty="0"/>
              <a:t>The highly tunable coupling strength between resonators R</a:t>
            </a:r>
            <a:r>
              <a:rPr lang="en-US" sz="2800" baseline="-25000" dirty="0"/>
              <a:t>1</a:t>
            </a:r>
            <a:r>
              <a:rPr lang="en-US" sz="2800" dirty="0"/>
              <a:t> and R</a:t>
            </a:r>
            <a:r>
              <a:rPr lang="en-US" sz="2800" baseline="-25000" dirty="0"/>
              <a:t>3</a:t>
            </a:r>
            <a:r>
              <a:rPr lang="en-US" sz="2800" dirty="0"/>
              <a:t> offers promising prospect for phonon-state manipulation. We investigate the coherent dynamics under different coupling strength Ω</a:t>
            </a:r>
            <a:r>
              <a:rPr lang="en-US" sz="2800" baseline="-25000" dirty="0"/>
              <a:t>13</a:t>
            </a:r>
            <a:r>
              <a:rPr lang="en-US" sz="2800" dirty="0"/>
              <a:t>/2π, which can be tuned by varying the detuning between R</a:t>
            </a:r>
            <a:r>
              <a:rPr lang="en-US" sz="2800" baseline="-25000" dirty="0"/>
              <a:t>1</a:t>
            </a:r>
            <a:r>
              <a:rPr lang="en-US" sz="2800" dirty="0"/>
              <a:t>(R</a:t>
            </a:r>
            <a:r>
              <a:rPr lang="en-US" sz="2800" baseline="-25000" dirty="0"/>
              <a:t>3</a:t>
            </a:r>
            <a:r>
              <a:rPr lang="en-US" sz="2800" dirty="0"/>
              <a:t>) and R</a:t>
            </a:r>
            <a:r>
              <a:rPr lang="en-US" sz="2800" baseline="-25000" dirty="0"/>
              <a:t>2</a:t>
            </a:r>
            <a:r>
              <a:rPr lang="en-US" sz="2800" dirty="0"/>
              <a:t>. The oscillation frequencies (</a:t>
            </a:r>
            <a:r>
              <a:rPr lang="en-US" sz="2800" dirty="0" err="1"/>
              <a:t>Ω</a:t>
            </a:r>
            <a:r>
              <a:rPr lang="en-US" sz="2800" baseline="-25000" dirty="0" err="1"/>
              <a:t>Rabi</a:t>
            </a:r>
            <a:r>
              <a:rPr lang="en-US" sz="2800" dirty="0"/>
              <a:t>/2π and </a:t>
            </a:r>
            <a:r>
              <a:rPr lang="en-US" sz="2800" dirty="0" err="1"/>
              <a:t>Ω</a:t>
            </a:r>
            <a:r>
              <a:rPr lang="en-US" sz="2800" baseline="-25000" dirty="0" err="1"/>
              <a:t>ramsey</a:t>
            </a:r>
            <a:r>
              <a:rPr lang="en-US" sz="2800" dirty="0"/>
              <a:t>/2π, respectively), and damping times (</a:t>
            </a:r>
            <a:r>
              <a:rPr lang="en-US" sz="2800" dirty="0" err="1"/>
              <a:t>T</a:t>
            </a:r>
            <a:r>
              <a:rPr lang="en-US" sz="2800" baseline="-25000" dirty="0" err="1"/>
              <a:t>Rabi</a:t>
            </a:r>
            <a:r>
              <a:rPr lang="en-US" sz="2800" dirty="0"/>
              <a:t> and </a:t>
            </a:r>
            <a:r>
              <a:rPr lang="en-US" sz="2800" dirty="0" err="1"/>
              <a:t>T</a:t>
            </a:r>
            <a:r>
              <a:rPr lang="en-US" sz="2800" baseline="-25000" dirty="0" err="1"/>
              <a:t>Ramsey</a:t>
            </a:r>
            <a:r>
              <a:rPr lang="en-US" sz="2800" dirty="0"/>
              <a:t> respectively) are extracted from the measured data</a:t>
            </a:r>
            <a:endParaRPr lang="en-US" sz="4400" dirty="0"/>
          </a:p>
          <a:p>
            <a:r>
              <a:rPr lang="en-US" sz="2800" dirty="0"/>
              <a:t>By measuring the frequency splitting, the coupling strength between neighboring resonators was obtained with Ω</a:t>
            </a:r>
            <a:r>
              <a:rPr lang="en-US" sz="2800" baseline="-25000" dirty="0"/>
              <a:t>12</a:t>
            </a:r>
            <a:r>
              <a:rPr lang="en-US" sz="2800" dirty="0"/>
              <a:t>/2π ∼ 11.5 </a:t>
            </a:r>
            <a:r>
              <a:rPr lang="en-US" sz="2800" dirty="0" err="1"/>
              <a:t>MHz.</a:t>
            </a:r>
            <a:r>
              <a:rPr lang="en-US" sz="2800" dirty="0"/>
              <a:t> Here the coupling between the neighboring resonators R</a:t>
            </a:r>
            <a:r>
              <a:rPr lang="en-US" sz="2800" baseline="-25000" dirty="0"/>
              <a:t>1</a:t>
            </a:r>
            <a:r>
              <a:rPr lang="en-US" sz="2800" dirty="0"/>
              <a:t> and R</a:t>
            </a:r>
            <a:r>
              <a:rPr lang="en-US" sz="2800" baseline="-25000" dirty="0"/>
              <a:t>2</a:t>
            </a:r>
            <a:r>
              <a:rPr lang="en-US" sz="2800" dirty="0"/>
              <a:t> leads to a normal mode that is spatially distributed over the range of R</a:t>
            </a:r>
            <a:r>
              <a:rPr lang="en-US" sz="2800" baseline="-25000" dirty="0"/>
              <a:t>1</a:t>
            </a:r>
            <a:r>
              <a:rPr lang="en-US" sz="2800" dirty="0"/>
              <a:t> and R</a:t>
            </a:r>
            <a:r>
              <a:rPr lang="en-US" sz="2800" baseline="-25000" dirty="0"/>
              <a:t>2</a:t>
            </a:r>
            <a:r>
              <a:rPr lang="en-US" sz="2800" dirty="0"/>
              <a:t>. Similarly, we can measure the coupling strength between the neighboring resonators R</a:t>
            </a:r>
            <a:r>
              <a:rPr lang="en-US" sz="2800" baseline="-25000" dirty="0"/>
              <a:t>2</a:t>
            </a:r>
            <a:r>
              <a:rPr lang="en-US" sz="2800" dirty="0"/>
              <a:t> and R</a:t>
            </a:r>
            <a:r>
              <a:rPr lang="en-US" sz="2800" baseline="-25000" dirty="0"/>
              <a:t>3</a:t>
            </a:r>
            <a:r>
              <a:rPr lang="en-US" sz="2800" dirty="0"/>
              <a:t>, Ω</a:t>
            </a:r>
            <a:r>
              <a:rPr lang="en-US" sz="2800" baseline="-25000" dirty="0"/>
              <a:t>23</a:t>
            </a:r>
            <a:r>
              <a:rPr lang="en-US" sz="2800" dirty="0"/>
              <a:t>/2π, to be ∼9.0 MHz</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38</a:t>
            </a:fld>
            <a:endParaRPr lang="en-US" dirty="0"/>
          </a:p>
        </p:txBody>
      </p:sp>
    </p:spTree>
    <p:extLst>
      <p:ext uri="{BB962C8B-B14F-4D97-AF65-F5344CB8AC3E}">
        <p14:creationId xmlns:p14="http://schemas.microsoft.com/office/powerpoint/2010/main" val="34336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5459245"/>
          </a:xfrm>
        </p:spPr>
        <p:txBody>
          <a:bodyPr/>
          <a:lstStyle/>
          <a:p>
            <a:r>
              <a:rPr lang="en-US" sz="2800" dirty="0"/>
              <a:t>Cooperativity is a key parameter to characterize the coherence and the potential for coherent manipulation of coupled modes. At low driving power ∼−60 dBm, we can calculate the zero-temperature cooperativities with C</a:t>
            </a:r>
            <a:r>
              <a:rPr lang="en-US" sz="1600" dirty="0"/>
              <a:t>12</a:t>
            </a:r>
            <a:r>
              <a:rPr lang="en-US" sz="2800" dirty="0"/>
              <a:t> = Ω</a:t>
            </a:r>
            <a:r>
              <a:rPr lang="en-US" sz="2800" baseline="-25000" dirty="0"/>
              <a:t>12</a:t>
            </a:r>
            <a:r>
              <a:rPr lang="en-US" sz="2800" baseline="30000" dirty="0"/>
              <a:t>2</a:t>
            </a:r>
            <a:r>
              <a:rPr lang="en-US" sz="2800" dirty="0"/>
              <a:t> /γ</a:t>
            </a:r>
            <a:r>
              <a:rPr lang="en-US" sz="2800" baseline="-25000" dirty="0"/>
              <a:t>1</a:t>
            </a:r>
            <a:r>
              <a:rPr lang="en-US" sz="2800" dirty="0"/>
              <a:t>γ</a:t>
            </a:r>
            <a:r>
              <a:rPr lang="en-US" sz="2800" baseline="-25000" dirty="0"/>
              <a:t>2</a:t>
            </a:r>
            <a:r>
              <a:rPr lang="en-US" sz="2800" dirty="0"/>
              <a:t> for resonators R</a:t>
            </a:r>
            <a:r>
              <a:rPr lang="en-US" sz="2800" baseline="-25000" dirty="0"/>
              <a:t>1</a:t>
            </a:r>
            <a:r>
              <a:rPr lang="en-US" sz="2800" dirty="0"/>
              <a:t> and R</a:t>
            </a:r>
            <a:r>
              <a:rPr lang="en-US" sz="2800" baseline="-25000" dirty="0"/>
              <a:t>2</a:t>
            </a:r>
            <a:r>
              <a:rPr lang="en-US" sz="2800" dirty="0"/>
              <a:t> reaching 9.5 × 10</a:t>
            </a:r>
            <a:r>
              <a:rPr lang="en-US" sz="2800" baseline="30000" dirty="0"/>
              <a:t>7</a:t>
            </a:r>
            <a:r>
              <a:rPr lang="en-US" sz="2800" dirty="0"/>
              <a:t> and C</a:t>
            </a:r>
            <a:r>
              <a:rPr lang="en-US" sz="2800" baseline="-25000" dirty="0"/>
              <a:t>23</a:t>
            </a:r>
            <a:r>
              <a:rPr lang="en-US" sz="2800" dirty="0"/>
              <a:t> = Ω</a:t>
            </a:r>
            <a:r>
              <a:rPr lang="en-US" sz="2800" baseline="-25000" dirty="0"/>
              <a:t>23</a:t>
            </a:r>
            <a:r>
              <a:rPr lang="en-US" sz="2800" baseline="30000" dirty="0"/>
              <a:t>2</a:t>
            </a:r>
            <a:r>
              <a:rPr lang="en-US" sz="2800" baseline="-25000" dirty="0"/>
              <a:t> </a:t>
            </a:r>
            <a:r>
              <a:rPr lang="en-US" sz="2800" dirty="0"/>
              <a:t>/γ</a:t>
            </a:r>
            <a:r>
              <a:rPr lang="en-US" sz="2800" baseline="-25000" dirty="0"/>
              <a:t>2</a:t>
            </a:r>
            <a:r>
              <a:rPr lang="en-US" sz="2800" dirty="0"/>
              <a:t>γ</a:t>
            </a:r>
            <a:r>
              <a:rPr lang="en-US" sz="2800" baseline="-25000" dirty="0"/>
              <a:t>3</a:t>
            </a:r>
            <a:r>
              <a:rPr lang="en-US" sz="2800" dirty="0"/>
              <a:t> for resonators R</a:t>
            </a:r>
            <a:r>
              <a:rPr lang="en-US" sz="2800" baseline="-25000" dirty="0"/>
              <a:t>2</a:t>
            </a:r>
            <a:r>
              <a:rPr lang="en-US" sz="2800" dirty="0"/>
              <a:t> and R</a:t>
            </a:r>
            <a:r>
              <a:rPr lang="en-US" sz="2800" baseline="-25000" dirty="0"/>
              <a:t>3</a:t>
            </a:r>
            <a:r>
              <a:rPr lang="en-US" sz="2800" dirty="0"/>
              <a:t> reaching 9.6 × 10</a:t>
            </a:r>
            <a:r>
              <a:rPr lang="en-US" sz="2800" baseline="30000" dirty="0"/>
              <a:t>7 </a:t>
            </a:r>
          </a:p>
          <a:p>
            <a:pPr marL="0" indent="0">
              <a:buNone/>
            </a:pPr>
            <a:endParaRPr lang="en-US" sz="2800" baseline="30000" dirty="0"/>
          </a:p>
          <a:p>
            <a:r>
              <a:rPr lang="en-US" sz="2800" dirty="0"/>
              <a:t>More importantly, with </a:t>
            </a:r>
            <a:r>
              <a:rPr lang="en-US" sz="2800" dirty="0">
                <a:highlight>
                  <a:srgbClr val="FFFF00"/>
                </a:highlight>
              </a:rPr>
              <a:t>effective coupling strength, Ω</a:t>
            </a:r>
            <a:r>
              <a:rPr lang="en-US" sz="2800" baseline="-25000" dirty="0">
                <a:highlight>
                  <a:srgbClr val="FFFF00"/>
                </a:highlight>
              </a:rPr>
              <a:t>13</a:t>
            </a:r>
            <a:r>
              <a:rPr lang="en-US" sz="2800" dirty="0">
                <a:highlight>
                  <a:srgbClr val="FFFF00"/>
                </a:highlight>
              </a:rPr>
              <a:t>/2π ∼3.3 MHz</a:t>
            </a:r>
            <a:r>
              <a:rPr lang="en-US" sz="2800" dirty="0"/>
              <a:t>, between the non-neighboring resonators R</a:t>
            </a:r>
            <a:r>
              <a:rPr lang="en-US" sz="2800" baseline="-25000" dirty="0"/>
              <a:t>1</a:t>
            </a:r>
            <a:r>
              <a:rPr lang="en-US" sz="2800" dirty="0"/>
              <a:t> and R</a:t>
            </a:r>
            <a:r>
              <a:rPr lang="en-US" sz="2800" baseline="-25000" dirty="0"/>
              <a:t>3</a:t>
            </a:r>
            <a:r>
              <a:rPr lang="en-US" sz="2800" dirty="0"/>
              <a:t>, the zero-temperature cooperativity C</a:t>
            </a:r>
            <a:r>
              <a:rPr lang="en-US" sz="2800" baseline="-25000" dirty="0"/>
              <a:t>13</a:t>
            </a:r>
            <a:r>
              <a:rPr lang="en-US" sz="2800" dirty="0"/>
              <a:t> = Ω</a:t>
            </a:r>
            <a:r>
              <a:rPr lang="en-US" sz="2800" baseline="-25000" dirty="0"/>
              <a:t>13</a:t>
            </a:r>
            <a:r>
              <a:rPr lang="en-US" sz="2800" baseline="30000" dirty="0"/>
              <a:t>2</a:t>
            </a:r>
            <a:r>
              <a:rPr lang="en-US" sz="2800" dirty="0"/>
              <a:t>/γ</a:t>
            </a:r>
            <a:r>
              <a:rPr lang="en-US" sz="2800" baseline="-25000" dirty="0"/>
              <a:t>1</a:t>
            </a:r>
            <a:r>
              <a:rPr lang="en-US" sz="2800" dirty="0"/>
              <a:t>γ</a:t>
            </a:r>
            <a:r>
              <a:rPr lang="en-US" sz="2800" baseline="-25000" dirty="0"/>
              <a:t>3</a:t>
            </a:r>
            <a:r>
              <a:rPr lang="en-US" sz="2800" dirty="0"/>
              <a:t> between these spatially separated modes exceeds 1.2 × 10</a:t>
            </a:r>
            <a:r>
              <a:rPr lang="en-US" sz="2800" baseline="30000" dirty="0"/>
              <a:t>7</a:t>
            </a:r>
            <a:endParaRPr lang="en-US" sz="2800" dirty="0"/>
          </a:p>
          <a:p>
            <a:endParaRPr lang="en-US" sz="1600" dirty="0"/>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39</a:t>
            </a:fld>
            <a:endParaRPr lang="en-US" dirty="0"/>
          </a:p>
        </p:txBody>
      </p:sp>
    </p:spTree>
    <p:extLst>
      <p:ext uri="{BB962C8B-B14F-4D97-AF65-F5344CB8AC3E}">
        <p14:creationId xmlns:p14="http://schemas.microsoft.com/office/powerpoint/2010/main" val="309840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Recent Literature Readings</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4689224"/>
          </a:xfrm>
        </p:spPr>
        <p:txBody>
          <a:bodyPr/>
          <a:lstStyle/>
          <a:p>
            <a:r>
              <a:rPr lang="en-US" dirty="0"/>
              <a:t>Superconducting Qubit Systems (Engineering Perspective)</a:t>
            </a:r>
          </a:p>
          <a:p>
            <a:r>
              <a:rPr lang="en-US" dirty="0"/>
              <a:t>Dynamical Decoupling and Dephasing/Coherence Time Optimization</a:t>
            </a:r>
          </a:p>
          <a:p>
            <a:r>
              <a:rPr lang="en-US" dirty="0" err="1"/>
              <a:t>Optomechanics</a:t>
            </a:r>
            <a:r>
              <a:rPr lang="en-US" dirty="0"/>
              <a:t> (radiation pressure and laser cooling)</a:t>
            </a:r>
          </a:p>
          <a:p>
            <a:r>
              <a:rPr lang="en-US" dirty="0"/>
              <a:t>Jaynes-Cummings Model</a:t>
            </a:r>
          </a:p>
          <a:p>
            <a:r>
              <a:rPr lang="en-US" dirty="0"/>
              <a:t>Microwave cavity couplings</a:t>
            </a:r>
          </a:p>
          <a:p>
            <a:r>
              <a:rPr lang="en-US" dirty="0"/>
              <a:t>Phonon cavity couplings</a:t>
            </a:r>
          </a:p>
          <a:p>
            <a:r>
              <a:rPr lang="en-US" dirty="0"/>
              <a:t>Optical cavity couplings</a:t>
            </a:r>
          </a:p>
          <a:p>
            <a:r>
              <a:rPr lang="en-US" dirty="0"/>
              <a:t>Silicon qubit systems</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4</a:t>
            </a:fld>
            <a:endParaRPr lang="en-US" dirty="0"/>
          </a:p>
        </p:txBody>
      </p:sp>
    </p:spTree>
    <p:extLst>
      <p:ext uri="{BB962C8B-B14F-4D97-AF65-F5344CB8AC3E}">
        <p14:creationId xmlns:p14="http://schemas.microsoft.com/office/powerpoint/2010/main" val="3250622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Phonon Cavity Coupling</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797176"/>
            <a:ext cx="11705167" cy="5459245"/>
          </a:xfrm>
        </p:spPr>
        <p:txBody>
          <a:bodyPr/>
          <a:lstStyle/>
          <a:p>
            <a:r>
              <a:rPr lang="en-US" sz="2200" dirty="0"/>
              <a:t>“We demonstrate coherent Rabi oscillations between spatially separated resonators indirectly coupled via an intermediate resonator serving as a phonon cavity. The Rabi frequency fits well with the microwave burst power on the control gate. We also observe Ramsey interference, where the oscillation frequency corresponds to the indirect coupling strength between these resonators. Such coherent processes indicate that information encoded in vibrational modes can be transferred and stored between spatially separated resonators, which can open the venue of on-demand phonon-based information processing.”</a:t>
            </a:r>
          </a:p>
          <a:p>
            <a:pPr marL="0" indent="0">
              <a:buNone/>
            </a:pPr>
            <a:endParaRPr lang="en-US" sz="2200" dirty="0"/>
          </a:p>
          <a:p>
            <a:r>
              <a:rPr lang="en-US" sz="2200" dirty="0"/>
              <a:t>“We studied coherent phonon dynamics between spatially separated graphene mechanical resonators. The giant cooperativity in our sample enables the study of such coherent oscillations and the fitting of the damping times. Our demonstration of coherent dynamics between mechanical modes with indirect interaction and high tunability is a key step toward on-demand state transfer and manipulation in an all-phonon platform. With the capabilities of system integrations, our architecture can be extended to large scale for phonon-based computing and long-distance information exchange in mechanical systems.”</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40</a:t>
            </a:fld>
            <a:endParaRPr lang="en-US" dirty="0"/>
          </a:p>
        </p:txBody>
      </p:sp>
    </p:spTree>
    <p:extLst>
      <p:ext uri="{BB962C8B-B14F-4D97-AF65-F5344CB8AC3E}">
        <p14:creationId xmlns:p14="http://schemas.microsoft.com/office/powerpoint/2010/main" val="2665931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53FBF7-521B-4851-AD50-2B78735F9788}"/>
              </a:ext>
            </a:extLst>
          </p:cNvPr>
          <p:cNvSpPr/>
          <p:nvPr/>
        </p:nvSpPr>
        <p:spPr>
          <a:xfrm>
            <a:off x="579120" y="2752642"/>
            <a:ext cx="11612880"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a:xfrm>
            <a:off x="498536" y="2751003"/>
            <a:ext cx="10702864" cy="1362075"/>
          </a:xfrm>
        </p:spPr>
        <p:txBody>
          <a:bodyPr/>
          <a:lstStyle/>
          <a:p>
            <a:r>
              <a:rPr lang="en-US" sz="3200" cap="none" dirty="0"/>
              <a:t>What’s Next</a:t>
            </a:r>
            <a:br>
              <a:rPr lang="en-US" sz="3200" cap="none" dirty="0"/>
            </a:br>
            <a:br>
              <a:rPr lang="en-US" sz="3200" cap="none" dirty="0"/>
            </a:br>
            <a:endParaRPr lang="en-US" sz="3200" cap="none" dirty="0"/>
          </a:p>
        </p:txBody>
      </p:sp>
      <p:sp>
        <p:nvSpPr>
          <p:cNvPr id="6" name="Text Placeholder 5"/>
          <p:cNvSpPr>
            <a:spLocks noGrp="1"/>
          </p:cNvSpPr>
          <p:nvPr>
            <p:ph type="body" idx="1"/>
          </p:nvPr>
        </p:nvSpPr>
        <p:spPr>
          <a:xfrm>
            <a:off x="498536" y="1242824"/>
            <a:ext cx="7772400" cy="1500187"/>
          </a:xfrm>
        </p:spPr>
        <p:txBody>
          <a:bodyPr>
            <a:normAutofit/>
          </a:bodyPr>
          <a:lstStyle/>
          <a:p>
            <a:r>
              <a:rPr lang="en-US" sz="3200" dirty="0"/>
              <a:t>Section 6</a:t>
            </a:r>
            <a:endParaRPr lang="en-US" sz="3200" baseline="-25000" dirty="0"/>
          </a:p>
        </p:txBody>
      </p:sp>
      <p:sp>
        <p:nvSpPr>
          <p:cNvPr id="14" name="Slide Number Placeholder 1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7D47-7398-4810-A36C-C8173230302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6" descr="Image result for university of florida logo">
            <a:extLst>
              <a:ext uri="{FF2B5EF4-FFF2-40B4-BE49-F238E27FC236}">
                <a16:creationId xmlns:a16="http://schemas.microsoft.com/office/drawing/2014/main" id="{7C5A80DA-D1D9-42CF-8F7D-72D630BF5F6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14018" y="5016766"/>
            <a:ext cx="1046401" cy="69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EB0F8AA-9DEF-462F-A257-F2BC02B5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647" y="4957118"/>
            <a:ext cx="190500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78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2D43-7425-45CA-B51D-19A53EE04AB1}"/>
              </a:ext>
            </a:extLst>
          </p:cNvPr>
          <p:cNvSpPr>
            <a:spLocks noGrp="1"/>
          </p:cNvSpPr>
          <p:nvPr>
            <p:ph type="title"/>
          </p:nvPr>
        </p:nvSpPr>
        <p:spPr/>
        <p:txBody>
          <a:bodyPr/>
          <a:lstStyle/>
          <a:p>
            <a:r>
              <a:rPr lang="en-US"/>
              <a:t>What’s </a:t>
            </a:r>
            <a:r>
              <a:rPr lang="en-US" dirty="0"/>
              <a:t>Next</a:t>
            </a:r>
          </a:p>
        </p:txBody>
      </p:sp>
      <p:sp>
        <p:nvSpPr>
          <p:cNvPr id="3" name="Content Placeholder 2">
            <a:extLst>
              <a:ext uri="{FF2B5EF4-FFF2-40B4-BE49-F238E27FC236}">
                <a16:creationId xmlns:a16="http://schemas.microsoft.com/office/drawing/2014/main" id="{0A94B9DF-7D02-4264-A05E-965ED3FC2B63}"/>
              </a:ext>
            </a:extLst>
          </p:cNvPr>
          <p:cNvSpPr>
            <a:spLocks noGrp="1"/>
          </p:cNvSpPr>
          <p:nvPr>
            <p:ph idx="1"/>
          </p:nvPr>
        </p:nvSpPr>
        <p:spPr/>
        <p:txBody>
          <a:bodyPr/>
          <a:lstStyle/>
          <a:p>
            <a:r>
              <a:rPr lang="en-US" dirty="0"/>
              <a:t>Mapping PRA2007 paper to mechanical domain (NEMS)</a:t>
            </a:r>
          </a:p>
          <a:p>
            <a:pPr lvl="1"/>
            <a:r>
              <a:rPr lang="en-US" dirty="0"/>
              <a:t>Realize one-qubit cavity QEDs (fidelities, </a:t>
            </a:r>
            <a:r>
              <a:rPr lang="en-US" dirty="0" err="1"/>
              <a:t>etc</a:t>
            </a:r>
            <a:r>
              <a:rPr lang="en-US" dirty="0"/>
              <a:t>)</a:t>
            </a:r>
          </a:p>
          <a:p>
            <a:pPr lvl="1"/>
            <a:r>
              <a:rPr lang="en-US" dirty="0"/>
              <a:t>Control and Readout</a:t>
            </a:r>
          </a:p>
          <a:p>
            <a:r>
              <a:rPr lang="en-US" dirty="0"/>
              <a:t>Realize two-qubit gate operations</a:t>
            </a:r>
          </a:p>
          <a:p>
            <a:pPr lvl="1"/>
            <a:r>
              <a:rPr lang="en-US" dirty="0"/>
              <a:t>Check EDL paper with Si quantum dots (Dr. Guo)</a:t>
            </a:r>
          </a:p>
          <a:p>
            <a:pPr lvl="1"/>
            <a:r>
              <a:rPr lang="en-US" dirty="0"/>
              <a:t>Read 3 related Nature papers</a:t>
            </a:r>
          </a:p>
        </p:txBody>
      </p:sp>
      <p:sp>
        <p:nvSpPr>
          <p:cNvPr id="4" name="Slide Number Placeholder 3">
            <a:extLst>
              <a:ext uri="{FF2B5EF4-FFF2-40B4-BE49-F238E27FC236}">
                <a16:creationId xmlns:a16="http://schemas.microsoft.com/office/drawing/2014/main" id="{51426CC6-A1EC-4E86-976D-F52E6938EDEB}"/>
              </a:ext>
            </a:extLst>
          </p:cNvPr>
          <p:cNvSpPr>
            <a:spLocks noGrp="1"/>
          </p:cNvSpPr>
          <p:nvPr>
            <p:ph type="sldNum" sz="quarter" idx="11"/>
          </p:nvPr>
        </p:nvSpPr>
        <p:spPr/>
        <p:txBody>
          <a:bodyPr/>
          <a:lstStyle/>
          <a:p>
            <a:pPr>
              <a:defRPr/>
            </a:pPr>
            <a:fld id="{4F9D7B55-045A-4EBE-B10E-8672B131D2B5}" type="slidenum">
              <a:rPr lang="en-US" smtClean="0"/>
              <a:pPr>
                <a:defRPr/>
              </a:pPr>
              <a:t>42</a:t>
            </a:fld>
            <a:endParaRPr lang="en-US" dirty="0"/>
          </a:p>
        </p:txBody>
      </p:sp>
    </p:spTree>
    <p:extLst>
      <p:ext uri="{BB962C8B-B14F-4D97-AF65-F5344CB8AC3E}">
        <p14:creationId xmlns:p14="http://schemas.microsoft.com/office/powerpoint/2010/main" val="80034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95FCA-C52C-41AE-8061-FD735EAC2A22}"/>
              </a:ext>
            </a:extLst>
          </p:cNvPr>
          <p:cNvSpPr>
            <a:spLocks noGrp="1"/>
          </p:cNvSpPr>
          <p:nvPr>
            <p:ph idx="1"/>
          </p:nvPr>
        </p:nvSpPr>
        <p:spPr>
          <a:xfrm>
            <a:off x="3216442" y="2787086"/>
            <a:ext cx="5759116" cy="1283828"/>
          </a:xfrm>
        </p:spPr>
        <p:txBody>
          <a:bodyPr/>
          <a:lstStyle/>
          <a:p>
            <a:pPr marL="0" indent="0" algn="ctr">
              <a:buNone/>
            </a:pPr>
            <a:r>
              <a:rPr lang="en-US" sz="6600" dirty="0"/>
              <a:t>Thanks!</a:t>
            </a:r>
          </a:p>
        </p:txBody>
      </p:sp>
      <p:sp>
        <p:nvSpPr>
          <p:cNvPr id="4" name="Slide Number Placeholder 3">
            <a:extLst>
              <a:ext uri="{FF2B5EF4-FFF2-40B4-BE49-F238E27FC236}">
                <a16:creationId xmlns:a16="http://schemas.microsoft.com/office/drawing/2014/main" id="{E53ED452-E745-40A2-AD57-4FA1E174EFAF}"/>
              </a:ext>
            </a:extLst>
          </p:cNvPr>
          <p:cNvSpPr>
            <a:spLocks noGrp="1"/>
          </p:cNvSpPr>
          <p:nvPr>
            <p:ph type="sldNum" sz="quarter" idx="11"/>
          </p:nvPr>
        </p:nvSpPr>
        <p:spPr/>
        <p:txBody>
          <a:bodyPr/>
          <a:lstStyle/>
          <a:p>
            <a:pPr>
              <a:defRPr/>
            </a:pPr>
            <a:fld id="{4F9D7B55-045A-4EBE-B10E-8672B131D2B5}" type="slidenum">
              <a:rPr lang="en-US" smtClean="0"/>
              <a:pPr>
                <a:defRPr/>
              </a:pPr>
              <a:t>43</a:t>
            </a:fld>
            <a:endParaRPr lang="en-US" dirty="0"/>
          </a:p>
        </p:txBody>
      </p:sp>
    </p:spTree>
    <p:extLst>
      <p:ext uri="{BB962C8B-B14F-4D97-AF65-F5344CB8AC3E}">
        <p14:creationId xmlns:p14="http://schemas.microsoft.com/office/powerpoint/2010/main" val="196347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53FBF7-521B-4851-AD50-2B78735F9788}"/>
              </a:ext>
            </a:extLst>
          </p:cNvPr>
          <p:cNvSpPr/>
          <p:nvPr/>
        </p:nvSpPr>
        <p:spPr>
          <a:xfrm>
            <a:off x="579120" y="2752642"/>
            <a:ext cx="11612880" cy="9144"/>
          </a:xfrm>
          <a:prstGeom prst="rect">
            <a:avLst/>
          </a:prstGeom>
          <a:gradFill>
            <a:gsLst>
              <a:gs pos="0">
                <a:srgbClr val="EC5D0E"/>
              </a:gs>
              <a:gs pos="80000">
                <a:srgbClr val="F3732D"/>
              </a:gs>
              <a:gs pos="100000">
                <a:srgbClr val="F7A679"/>
              </a:gs>
            </a:gsLst>
          </a:gradFill>
          <a:ln>
            <a:solidFill>
              <a:srgbClr val="FA461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a:xfrm>
            <a:off x="498536" y="2751003"/>
            <a:ext cx="10702864" cy="1362075"/>
          </a:xfrm>
        </p:spPr>
        <p:txBody>
          <a:bodyPr/>
          <a:lstStyle/>
          <a:p>
            <a:r>
              <a:rPr lang="en-US" sz="3200" cap="none" dirty="0"/>
              <a:t>Jaynes-Cummings Model</a:t>
            </a:r>
            <a:br>
              <a:rPr lang="en-US" sz="3200" cap="none" dirty="0"/>
            </a:br>
            <a:br>
              <a:rPr lang="en-US" sz="3200" cap="none" dirty="0"/>
            </a:br>
            <a:endParaRPr lang="en-US" sz="3200" cap="none" dirty="0"/>
          </a:p>
        </p:txBody>
      </p:sp>
      <p:sp>
        <p:nvSpPr>
          <p:cNvPr id="6" name="Text Placeholder 5"/>
          <p:cNvSpPr>
            <a:spLocks noGrp="1"/>
          </p:cNvSpPr>
          <p:nvPr>
            <p:ph type="body" idx="1"/>
          </p:nvPr>
        </p:nvSpPr>
        <p:spPr>
          <a:xfrm>
            <a:off x="498536" y="1242824"/>
            <a:ext cx="7772400" cy="1500187"/>
          </a:xfrm>
        </p:spPr>
        <p:txBody>
          <a:bodyPr>
            <a:normAutofit/>
          </a:bodyPr>
          <a:lstStyle/>
          <a:p>
            <a:r>
              <a:rPr lang="en-US" sz="3200" dirty="0"/>
              <a:t>Section 2</a:t>
            </a:r>
            <a:endParaRPr lang="en-US" sz="3200" baseline="-25000" dirty="0"/>
          </a:p>
        </p:txBody>
      </p:sp>
      <p:sp>
        <p:nvSpPr>
          <p:cNvPr id="14" name="Slide Number Placeholder 1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7D47-7398-4810-A36C-C81732303025}" type="slidenum">
              <a:rPr kumimoji="0" lang="en-US" sz="10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6" descr="Image result for university of florida logo">
            <a:extLst>
              <a:ext uri="{FF2B5EF4-FFF2-40B4-BE49-F238E27FC236}">
                <a16:creationId xmlns:a16="http://schemas.microsoft.com/office/drawing/2014/main" id="{7C5A80DA-D1D9-42CF-8F7D-72D630BF5F6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14018" y="5016766"/>
            <a:ext cx="1046401" cy="69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EB0F8AA-9DEF-462F-A257-F2BC02B5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647" y="4957118"/>
            <a:ext cx="190500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1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Jaynes-Cummings Model</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p:txBody>
          <a:bodyPr/>
          <a:lstStyle/>
          <a:p>
            <a:r>
              <a:rPr lang="en-US" dirty="0"/>
              <a:t>The Jaynes-Cummings model is a fully quantum mechanical model of an atom in a field. It consists of a two-level system (atom) coupled to a quantized single-mode field (harmonic oscillator). When the field contains a statistical distribution of photon numbers, the oscillations collapse to an expected steady value.</a:t>
            </a:r>
          </a:p>
          <a:p>
            <a:r>
              <a:rPr lang="en-US" dirty="0"/>
              <a:t>This causes Rabi oscillations to collapse and revive repeatedly in complex patterns.</a:t>
            </a:r>
          </a:p>
          <a:p>
            <a:r>
              <a:rPr lang="en-US" dirty="0"/>
              <a:t>During dormant intervals of collapsed Rabi oscillations, the atom and field exist in a state of macroscopic superposition.</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6</a:t>
            </a:fld>
            <a:endParaRPr lang="en-US" dirty="0"/>
          </a:p>
        </p:txBody>
      </p:sp>
    </p:spTree>
    <p:extLst>
      <p:ext uri="{BB962C8B-B14F-4D97-AF65-F5344CB8AC3E}">
        <p14:creationId xmlns:p14="http://schemas.microsoft.com/office/powerpoint/2010/main" val="912359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Jaynes-Cummings Model</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237067" y="2768928"/>
            <a:ext cx="11705167" cy="3563623"/>
          </a:xfrm>
        </p:spPr>
        <p:txBody>
          <a:bodyPr/>
          <a:lstStyle/>
          <a:p>
            <a:r>
              <a:rPr lang="en-US" dirty="0"/>
              <a:t>Each photon creation accompanies an atomic de-excitation. Thus, a conservation of excitation occurs (in addition to the conservation of atomic probability).</a:t>
            </a:r>
          </a:p>
          <a:p>
            <a:r>
              <a:rPr lang="en-US" dirty="0"/>
              <a:t>The Rabi oscillations of the Jaynes-Cummings model differ greatly from normal, irreversible, exponential decay that occurs in free space. This is because an atom within a cavity undergoes reversible spontaneous emission as it repeatedly emits and then re-absorbs radiation energy.</a:t>
            </a:r>
          </a:p>
          <a:p>
            <a:endParaRPr lang="en-US" dirty="0"/>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7</a:t>
            </a:fld>
            <a:endParaRPr lang="en-US" dirty="0"/>
          </a:p>
        </p:txBody>
      </p:sp>
      <p:pic>
        <p:nvPicPr>
          <p:cNvPr id="5" name="Picture 4">
            <a:extLst>
              <a:ext uri="{FF2B5EF4-FFF2-40B4-BE49-F238E27FC236}">
                <a16:creationId xmlns:a16="http://schemas.microsoft.com/office/drawing/2014/main" id="{0D2CBCFE-F1FF-4ADB-AD5D-29A35D733939}"/>
              </a:ext>
            </a:extLst>
          </p:cNvPr>
          <p:cNvPicPr>
            <a:picLocks noChangeAspect="1"/>
          </p:cNvPicPr>
          <p:nvPr/>
        </p:nvPicPr>
        <p:blipFill>
          <a:blip r:embed="rId2"/>
          <a:stretch>
            <a:fillRect/>
          </a:stretch>
        </p:blipFill>
        <p:spPr>
          <a:xfrm>
            <a:off x="589098" y="1512518"/>
            <a:ext cx="10601093" cy="872925"/>
          </a:xfrm>
          <a:prstGeom prst="rect">
            <a:avLst/>
          </a:prstGeom>
        </p:spPr>
      </p:pic>
    </p:spTree>
    <p:extLst>
      <p:ext uri="{BB962C8B-B14F-4D97-AF65-F5344CB8AC3E}">
        <p14:creationId xmlns:p14="http://schemas.microsoft.com/office/powerpoint/2010/main" val="100963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Jaynes-Cummings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486833" y="720810"/>
                <a:ext cx="11705167" cy="6501400"/>
              </a:xfrm>
            </p:spPr>
            <p:txBody>
              <a:bodyPr/>
              <a:lstStyle/>
              <a:p>
                <a:r>
                  <a:rPr lang="en-US" sz="2800" dirty="0"/>
                  <a:t>The Rabi oscillations associated with an atom-field of ‘n’ quanta will have a frequency given by </a:t>
                </a:r>
                <a:r>
                  <a:rPr lang="el-GR" sz="2800" dirty="0"/>
                  <a:t>Ω</a:t>
                </a:r>
                <a:r>
                  <a:rPr lang="en-US" sz="2800" dirty="0"/>
                  <a:t>n =sqrt(n) *</a:t>
                </a:r>
                <a:r>
                  <a:rPr lang="el-GR" sz="2800" dirty="0"/>
                  <a:t> Ω</a:t>
                </a:r>
                <a:r>
                  <a:rPr lang="en-US" sz="2800" dirty="0"/>
                  <a:t>/2 where </a:t>
                </a:r>
                <a:r>
                  <a:rPr lang="el-GR" sz="2800" dirty="0"/>
                  <a:t>Ω</a:t>
                </a:r>
                <a:r>
                  <a:rPr lang="en-US" sz="2800" dirty="0"/>
                  <a:t> is the Rabi oscillation frequency. This leads to a discrete spectrum of frequencies which is the underlying reason for the collapses and subsequent revivals of probabilities in the model.</a:t>
                </a:r>
              </a:p>
              <a:p>
                <a:r>
                  <a:rPr lang="en-US" sz="2800" dirty="0"/>
                  <a:t>If the initial state of the atom-cavity system is |e,n-1&gt; or |g,n&gt; as is the case for an atom initially in a definite state (ground or excited) entering a cavity containing a known number of photons, then the state of the atom-cavity system at a later time becomes a superposition of the new eigenstates of the atom-cavity system. These eigenstates are as follows:</a:t>
                </a:r>
              </a:p>
              <a:p>
                <a:pPr marL="0" indent="0">
                  <a:buNone/>
                </a:pPr>
                <a:r>
                  <a:rPr lang="en-US" sz="2800" dirty="0"/>
                  <a:t>		|n,+&gt; = </a:t>
                </a:r>
                <a14:m>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ea typeface="Cambria Math" panose="02040503050406030204" pitchFamily="18" charset="0"/>
                                  </a:rPr>
                                </m:ctrlPr>
                              </m:fPr>
                              <m:num>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𝑛</m:t>
                                    </m:r>
                                  </m:sub>
                                </m:sSub>
                              </m:num>
                              <m:den>
                                <m:r>
                                  <a:rPr lang="en-US" sz="2800" b="0" i="1" smtClean="0">
                                    <a:latin typeface="Cambria Math" panose="02040503050406030204" pitchFamily="18" charset="0"/>
                                    <a:ea typeface="Cambria Math" panose="02040503050406030204" pitchFamily="18" charset="0"/>
                                  </a:rPr>
                                  <m:t>2</m:t>
                                </m:r>
                              </m:den>
                            </m:f>
                          </m:e>
                        </m:d>
                      </m:e>
                    </m:func>
                  </m:oMath>
                </a14:m>
                <a:r>
                  <a:rPr lang="en-US" sz="2800" dirty="0"/>
                  <a:t>|e,n-1&gt;+ </a:t>
                </a:r>
                <a14:m>
                  <m:oMath xmlns:m="http://schemas.openxmlformats.org/officeDocument/2006/math">
                    <m:func>
                      <m:funcPr>
                        <m:ctrlPr>
                          <a:rPr lang="en-US" sz="2800" i="1">
                            <a:latin typeface="Cambria Math" panose="02040503050406030204" pitchFamily="18" charset="0"/>
                          </a:rPr>
                        </m:ctrlPr>
                      </m:funcPr>
                      <m:fName>
                        <m:r>
                          <m:rPr>
                            <m:sty m:val="p"/>
                          </m:rPr>
                          <a:rPr lang="en-US" sz="2800" b="0" i="0" smtClean="0">
                            <a:latin typeface="Cambria Math" panose="02040503050406030204" pitchFamily="18" charset="0"/>
                          </a:rPr>
                          <m:t>sin</m:t>
                        </m:r>
                      </m:fName>
                      <m:e>
                        <m:d>
                          <m:dPr>
                            <m:ctrlPr>
                              <a:rPr lang="en-US" sz="2800" i="1">
                                <a:latin typeface="Cambria Math" panose="02040503050406030204" pitchFamily="18" charset="0"/>
                              </a:rPr>
                            </m:ctrlPr>
                          </m:dPr>
                          <m:e>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𝑛</m:t>
                                    </m:r>
                                  </m:sub>
                                </m:sSub>
                              </m:num>
                              <m:den>
                                <m:r>
                                  <a:rPr lang="en-US" sz="2800" i="1">
                                    <a:latin typeface="Cambria Math" panose="02040503050406030204" pitchFamily="18" charset="0"/>
                                    <a:ea typeface="Cambria Math" panose="02040503050406030204" pitchFamily="18" charset="0"/>
                                  </a:rPr>
                                  <m:t>2</m:t>
                                </m:r>
                              </m:den>
                            </m:f>
                          </m:e>
                        </m:d>
                      </m:e>
                    </m:func>
                  </m:oMath>
                </a14:m>
                <a:r>
                  <a:rPr lang="en-US" sz="2800" dirty="0"/>
                  <a:t>|g,n&gt;</a:t>
                </a:r>
              </a:p>
              <a:p>
                <a:pPr marL="0" indent="0">
                  <a:buNone/>
                </a:pPr>
                <a:r>
                  <a:rPr lang="en-US" sz="2800" dirty="0"/>
                  <a:t>		|n,-&gt; = </a:t>
                </a:r>
                <a14:m>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ea typeface="Cambria Math" panose="02040503050406030204" pitchFamily="18" charset="0"/>
                                  </a:rPr>
                                </m:ctrlPr>
                              </m:fPr>
                              <m:num>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𝑛</m:t>
                                    </m:r>
                                  </m:sub>
                                </m:sSub>
                              </m:num>
                              <m:den>
                                <m:r>
                                  <a:rPr lang="en-US" sz="2800" b="0" i="1" smtClean="0">
                                    <a:latin typeface="Cambria Math" panose="02040503050406030204" pitchFamily="18" charset="0"/>
                                    <a:ea typeface="Cambria Math" panose="02040503050406030204" pitchFamily="18" charset="0"/>
                                  </a:rPr>
                                  <m:t>2</m:t>
                                </m:r>
                              </m:den>
                            </m:f>
                          </m:e>
                        </m:d>
                      </m:e>
                    </m:func>
                  </m:oMath>
                </a14:m>
                <a:r>
                  <a:rPr lang="en-US" sz="2800" dirty="0"/>
                  <a:t>|g,n&gt;- </a:t>
                </a:r>
                <a14:m>
                  <m:oMath xmlns:m="http://schemas.openxmlformats.org/officeDocument/2006/math">
                    <m:func>
                      <m:funcPr>
                        <m:ctrlPr>
                          <a:rPr lang="en-US" sz="2800" i="1">
                            <a:latin typeface="Cambria Math" panose="02040503050406030204" pitchFamily="18" charset="0"/>
                          </a:rPr>
                        </m:ctrlPr>
                      </m:funcPr>
                      <m:fName>
                        <m:r>
                          <m:rPr>
                            <m:sty m:val="p"/>
                          </m:rPr>
                          <a:rPr lang="en-US" sz="2800" b="0" i="0" smtClean="0">
                            <a:latin typeface="Cambria Math" panose="02040503050406030204" pitchFamily="18" charset="0"/>
                          </a:rPr>
                          <m:t>sin</m:t>
                        </m:r>
                      </m:fName>
                      <m:e>
                        <m:d>
                          <m:dPr>
                            <m:ctrlPr>
                              <a:rPr lang="en-US" sz="2800" i="1">
                                <a:latin typeface="Cambria Math" panose="02040503050406030204" pitchFamily="18" charset="0"/>
                              </a:rPr>
                            </m:ctrlPr>
                          </m:dPr>
                          <m:e>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𝑛</m:t>
                                    </m:r>
                                  </m:sub>
                                </m:sSub>
                              </m:num>
                              <m:den>
                                <m:r>
                                  <a:rPr lang="en-US" sz="2800" i="1">
                                    <a:latin typeface="Cambria Math" panose="02040503050406030204" pitchFamily="18" charset="0"/>
                                    <a:ea typeface="Cambria Math" panose="02040503050406030204" pitchFamily="18" charset="0"/>
                                  </a:rPr>
                                  <m:t>2</m:t>
                                </m:r>
                              </m:den>
                            </m:f>
                          </m:e>
                        </m:d>
                      </m:e>
                    </m:func>
                  </m:oMath>
                </a14:m>
                <a:r>
                  <a:rPr lang="en-US" sz="2800" dirty="0"/>
                  <a:t>|e,n-1&gt;</a:t>
                </a:r>
              </a:p>
              <a:p>
                <a:endParaRPr lang="en-US" sz="2800" dirty="0"/>
              </a:p>
            </p:txBody>
          </p:sp>
        </mc:Choice>
        <mc:Fallback xmlns="">
          <p:sp>
            <p:nvSpPr>
              <p:cNvPr id="3" name="Content Placeholder 2">
                <a:extLst>
                  <a:ext uri="{FF2B5EF4-FFF2-40B4-BE49-F238E27FC236}">
                    <a16:creationId xmlns:a16="http://schemas.microsoft.com/office/drawing/2014/main" id="{930C43CC-233A-4FEF-BAE4-A0F87F00E927}"/>
                  </a:ext>
                </a:extLst>
              </p:cNvPr>
              <p:cNvSpPr>
                <a:spLocks noGrp="1" noRot="1" noChangeAspect="1" noMove="1" noResize="1" noEditPoints="1" noAdjustHandles="1" noChangeArrowheads="1" noChangeShapeType="1" noTextEdit="1"/>
              </p:cNvSpPr>
              <p:nvPr>
                <p:ph idx="1"/>
              </p:nvPr>
            </p:nvSpPr>
            <p:spPr>
              <a:xfrm>
                <a:off x="486833" y="720810"/>
                <a:ext cx="11705167" cy="6501400"/>
              </a:xfrm>
              <a:blipFill>
                <a:blip r:embed="rId2"/>
                <a:stretch>
                  <a:fillRect t="-843" r="-9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8</a:t>
            </a:fld>
            <a:endParaRPr lang="en-US" dirty="0"/>
          </a:p>
        </p:txBody>
      </p:sp>
    </p:spTree>
    <p:extLst>
      <p:ext uri="{BB962C8B-B14F-4D97-AF65-F5344CB8AC3E}">
        <p14:creationId xmlns:p14="http://schemas.microsoft.com/office/powerpoint/2010/main" val="360183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8D0-A9FB-469F-B7B0-6DD0293F0506}"/>
              </a:ext>
            </a:extLst>
          </p:cNvPr>
          <p:cNvSpPr>
            <a:spLocks noGrp="1"/>
          </p:cNvSpPr>
          <p:nvPr>
            <p:ph type="title"/>
          </p:nvPr>
        </p:nvSpPr>
        <p:spPr/>
        <p:txBody>
          <a:bodyPr/>
          <a:lstStyle/>
          <a:p>
            <a:r>
              <a:rPr lang="en-US" dirty="0"/>
              <a:t>Jaynes-Cummings Model</a:t>
            </a:r>
          </a:p>
        </p:txBody>
      </p:sp>
      <p:sp>
        <p:nvSpPr>
          <p:cNvPr id="3" name="Content Placeholder 2">
            <a:extLst>
              <a:ext uri="{FF2B5EF4-FFF2-40B4-BE49-F238E27FC236}">
                <a16:creationId xmlns:a16="http://schemas.microsoft.com/office/drawing/2014/main" id="{930C43CC-233A-4FEF-BAE4-A0F87F00E927}"/>
              </a:ext>
            </a:extLst>
          </p:cNvPr>
          <p:cNvSpPr>
            <a:spLocks noGrp="1"/>
          </p:cNvSpPr>
          <p:nvPr>
            <p:ph idx="1"/>
          </p:nvPr>
        </p:nvSpPr>
        <p:spPr>
          <a:xfrm>
            <a:off x="486833" y="720810"/>
            <a:ext cx="11705167" cy="891014"/>
          </a:xfrm>
        </p:spPr>
        <p:txBody>
          <a:bodyPr/>
          <a:lstStyle/>
          <a:p>
            <a:r>
              <a:rPr lang="en-US" sz="2000" dirty="0"/>
              <a:t>This change in eigenstates due to the atom-field interaction causing a change in the Hamiltonian is referred to as dressing the atom. This leads us to the Jaynes-Cummings ladder:</a:t>
            </a:r>
          </a:p>
        </p:txBody>
      </p:sp>
      <p:sp>
        <p:nvSpPr>
          <p:cNvPr id="4" name="Slide Number Placeholder 3">
            <a:extLst>
              <a:ext uri="{FF2B5EF4-FFF2-40B4-BE49-F238E27FC236}">
                <a16:creationId xmlns:a16="http://schemas.microsoft.com/office/drawing/2014/main" id="{1B785BF6-E5D3-4A07-BCB2-A3912E485A88}"/>
              </a:ext>
            </a:extLst>
          </p:cNvPr>
          <p:cNvSpPr>
            <a:spLocks noGrp="1"/>
          </p:cNvSpPr>
          <p:nvPr>
            <p:ph type="sldNum" sz="quarter" idx="11"/>
          </p:nvPr>
        </p:nvSpPr>
        <p:spPr/>
        <p:txBody>
          <a:bodyPr/>
          <a:lstStyle/>
          <a:p>
            <a:pPr>
              <a:defRPr/>
            </a:pPr>
            <a:fld id="{4F9D7B55-045A-4EBE-B10E-8672B131D2B5}" type="slidenum">
              <a:rPr lang="en-US" smtClean="0"/>
              <a:pPr>
                <a:defRPr/>
              </a:pPr>
              <a:t>9</a:t>
            </a:fld>
            <a:endParaRPr lang="en-US" dirty="0"/>
          </a:p>
        </p:txBody>
      </p:sp>
      <p:pic>
        <p:nvPicPr>
          <p:cNvPr id="5" name="Picture 4">
            <a:extLst>
              <a:ext uri="{FF2B5EF4-FFF2-40B4-BE49-F238E27FC236}">
                <a16:creationId xmlns:a16="http://schemas.microsoft.com/office/drawing/2014/main" id="{7EA1D329-EA7F-4FE3-9B34-A5686603797F}"/>
              </a:ext>
            </a:extLst>
          </p:cNvPr>
          <p:cNvPicPr>
            <a:picLocks noChangeAspect="1"/>
          </p:cNvPicPr>
          <p:nvPr/>
        </p:nvPicPr>
        <p:blipFill>
          <a:blip r:embed="rId2"/>
          <a:stretch>
            <a:fillRect/>
          </a:stretch>
        </p:blipFill>
        <p:spPr>
          <a:xfrm>
            <a:off x="2431343" y="1910212"/>
            <a:ext cx="8205792" cy="4866740"/>
          </a:xfrm>
          <a:prstGeom prst="rect">
            <a:avLst/>
          </a:prstGeom>
        </p:spPr>
      </p:pic>
    </p:spTree>
    <p:extLst>
      <p:ext uri="{BB962C8B-B14F-4D97-AF65-F5344CB8AC3E}">
        <p14:creationId xmlns:p14="http://schemas.microsoft.com/office/powerpoint/2010/main" val="1229235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smtClean="0">
            <a:solidFill>
              <a:srgbClr val="FF0000"/>
            </a:solidFill>
            <a:latin typeface="+mn-lt"/>
          </a:defRPr>
        </a:defPPr>
      </a:lstStyle>
    </a:spDef>
    <a:txDef>
      <a:spPr>
        <a:noFill/>
      </a:spPr>
      <a:bodyPr wrap="none" rtlCol="0">
        <a:spAutoFit/>
      </a:bodyPr>
      <a:lstStyle>
        <a:defPPr>
          <a:defRPr dirty="0" smtClean="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38135</TotalTime>
  <Words>4317</Words>
  <Application>Microsoft Office PowerPoint</Application>
  <PresentationFormat>Widescreen</PresentationFormat>
  <Paragraphs>223</Paragraphs>
  <Slides>43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Cambria Math</vt:lpstr>
      <vt:lpstr>Wingdings</vt:lpstr>
      <vt:lpstr>Office Theme</vt:lpstr>
      <vt:lpstr>Jaynes-Cummings Model and Cavity QED</vt:lpstr>
      <vt:lpstr>Outline</vt:lpstr>
      <vt:lpstr>Recent Literature Readings  </vt:lpstr>
      <vt:lpstr>Recent Literature Readings</vt:lpstr>
      <vt:lpstr>Jaynes-Cummings Model  </vt:lpstr>
      <vt:lpstr>Jaynes-Cummings Model</vt:lpstr>
      <vt:lpstr>Jaynes-Cummings Model</vt:lpstr>
      <vt:lpstr>Jaynes-Cummings Model</vt:lpstr>
      <vt:lpstr>Jaynes-Cummings Model</vt:lpstr>
      <vt:lpstr>Jaynes-Cummings Model</vt:lpstr>
      <vt:lpstr>Microwave Cavity Coupling  </vt:lpstr>
      <vt:lpstr>Microwave Cavity Coupling</vt:lpstr>
      <vt:lpstr>Microwave Cavity Coupling</vt:lpstr>
      <vt:lpstr>Microwave Cavity Coupling</vt:lpstr>
      <vt:lpstr>Microwave Cavity Coupling</vt:lpstr>
      <vt:lpstr>Microwave Cavity Coupling</vt:lpstr>
      <vt:lpstr>Microwave Cavity Coupling</vt:lpstr>
      <vt:lpstr>Microwave Cavity Coupling</vt:lpstr>
      <vt:lpstr>Microwave Cavity Coupling</vt:lpstr>
      <vt:lpstr>Microwave Cavity Coupling</vt:lpstr>
      <vt:lpstr>Optical Cavity Coupling  </vt:lpstr>
      <vt:lpstr>Optical Cavity Coupling</vt:lpstr>
      <vt:lpstr>Optical Cavity Coupling</vt:lpstr>
      <vt:lpstr>Optical Cavity Coupling</vt:lpstr>
      <vt:lpstr>Optical Cavity Coupling</vt:lpstr>
      <vt:lpstr>Optical Cavity Coupling</vt:lpstr>
      <vt:lpstr>Optical Cavity Coupling</vt:lpstr>
      <vt:lpstr>Optical Cavity Coupling</vt:lpstr>
      <vt:lpstr>Optical Cavity Coupling</vt:lpstr>
      <vt:lpstr>Phonon Cavity Coupling  </vt:lpstr>
      <vt:lpstr>Phonon Cavity Coupling</vt:lpstr>
      <vt:lpstr>Phonon Cavity Coupling</vt:lpstr>
      <vt:lpstr>Phonon Cavity Coupling</vt:lpstr>
      <vt:lpstr>Phonon Cavity Coupling</vt:lpstr>
      <vt:lpstr>Phonon Cavity Coupling</vt:lpstr>
      <vt:lpstr>Phonon Cavity Coupling</vt:lpstr>
      <vt:lpstr>Phonon Cavity Coupling</vt:lpstr>
      <vt:lpstr>Phonon Cavity Coupling</vt:lpstr>
      <vt:lpstr>Phonon Cavity Coupling</vt:lpstr>
      <vt:lpstr>Phonon Cavity Coupling</vt:lpstr>
      <vt:lpstr>What’s Next  </vt:lpstr>
      <vt:lpstr>What’s Next</vt:lpstr>
      <vt:lpstr>PowerPoint Presentation</vt:lpstr>
    </vt:vector>
  </TitlesOfParts>
  <Company>LENOVO CUSTOMER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FENG, Philip</dc:creator>
  <cp:lastModifiedBy>Norris,Brant</cp:lastModifiedBy>
  <cp:revision>1319</cp:revision>
  <cp:lastPrinted>2015-10-22T06:57:40Z</cp:lastPrinted>
  <dcterms:created xsi:type="dcterms:W3CDTF">2008-05-19T09:47:04Z</dcterms:created>
  <dcterms:modified xsi:type="dcterms:W3CDTF">2022-03-30T17:33:55Z</dcterms:modified>
</cp:coreProperties>
</file>